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5"/>
  </p:handoutMasterIdLst>
  <p:sldIdLst>
    <p:sldId id="256" r:id="rId2"/>
    <p:sldId id="284" r:id="rId3"/>
    <p:sldId id="283" r:id="rId4"/>
    <p:sldId id="279" r:id="rId5"/>
    <p:sldId id="271" r:id="rId6"/>
    <p:sldId id="286" r:id="rId7"/>
    <p:sldId id="285" r:id="rId8"/>
    <p:sldId id="259" r:id="rId9"/>
    <p:sldId id="260" r:id="rId10"/>
    <p:sldId id="280" r:id="rId11"/>
    <p:sldId id="261" r:id="rId12"/>
    <p:sldId id="287" r:id="rId13"/>
    <p:sldId id="288" r:id="rId14"/>
    <p:sldId id="282" r:id="rId15"/>
    <p:sldId id="290" r:id="rId16"/>
    <p:sldId id="292" r:id="rId17"/>
    <p:sldId id="291" r:id="rId18"/>
    <p:sldId id="277" r:id="rId19"/>
    <p:sldId id="276" r:id="rId20"/>
    <p:sldId id="278" r:id="rId21"/>
    <p:sldId id="281" r:id="rId22"/>
    <p:sldId id="294" r:id="rId23"/>
    <p:sldId id="295"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A434"/>
    <a:srgbClr val="3A6B76"/>
    <a:srgbClr val="261E58"/>
    <a:srgbClr val="6B4B45"/>
    <a:srgbClr val="AC0498"/>
    <a:srgbClr val="826A2E"/>
    <a:srgbClr val="928F21"/>
    <a:srgbClr val="1D05AB"/>
    <a:srgbClr val="AC0408"/>
    <a:srgbClr val="CC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44F0A1B-5E04-44CE-9673-FCE2EBA05A53}" type="datetimeFigureOut">
              <a:rPr lang="en-GB" smtClean="0"/>
              <a:pPr/>
              <a:t>06/07/2016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A2076DF-A044-4DC8-A574-1BE280D58F99}"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AB26CB-AFB6-4084-A170-561905E7AFF0}" type="datetimeFigureOut">
              <a:rPr lang="en-GB" smtClean="0"/>
              <a:pPr/>
              <a:t>06/07/2016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248DB-DC25-4AB4-93EA-4681C65D054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B26CB-AFB6-4084-A170-561905E7AFF0}" type="datetimeFigureOut">
              <a:rPr lang="en-GB" smtClean="0"/>
              <a:pPr/>
              <a:t>06/07/2016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248DB-DC25-4AB4-93EA-4681C65D054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B26CB-AFB6-4084-A170-561905E7AFF0}" type="datetimeFigureOut">
              <a:rPr lang="en-GB" smtClean="0"/>
              <a:pPr/>
              <a:t>06/07/2016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248DB-DC25-4AB4-93EA-4681C65D054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B26CB-AFB6-4084-A170-561905E7AFF0}" type="datetimeFigureOut">
              <a:rPr lang="en-GB" smtClean="0"/>
              <a:pPr/>
              <a:t>06/07/2016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248DB-DC25-4AB4-93EA-4681C65D054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B26CB-AFB6-4084-A170-561905E7AFF0}" type="datetimeFigureOut">
              <a:rPr lang="en-GB" smtClean="0"/>
              <a:pPr/>
              <a:t>06/07/2016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248DB-DC25-4AB4-93EA-4681C65D054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AB26CB-AFB6-4084-A170-561905E7AFF0}" type="datetimeFigureOut">
              <a:rPr lang="en-GB" smtClean="0"/>
              <a:pPr/>
              <a:t>06/07/2016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4248DB-DC25-4AB4-93EA-4681C65D054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AB26CB-AFB6-4084-A170-561905E7AFF0}" type="datetimeFigureOut">
              <a:rPr lang="en-GB" smtClean="0"/>
              <a:pPr/>
              <a:t>06/07/2016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4248DB-DC25-4AB4-93EA-4681C65D054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AB26CB-AFB6-4084-A170-561905E7AFF0}" type="datetimeFigureOut">
              <a:rPr lang="en-GB" smtClean="0"/>
              <a:pPr/>
              <a:t>06/07/2016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4248DB-DC25-4AB4-93EA-4681C65D054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B26CB-AFB6-4084-A170-561905E7AFF0}" type="datetimeFigureOut">
              <a:rPr lang="en-GB" smtClean="0"/>
              <a:pPr/>
              <a:t>06/07/2016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4248DB-DC25-4AB4-93EA-4681C65D054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B26CB-AFB6-4084-A170-561905E7AFF0}" type="datetimeFigureOut">
              <a:rPr lang="en-GB" smtClean="0"/>
              <a:pPr/>
              <a:t>06/07/2016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4248DB-DC25-4AB4-93EA-4681C65D054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B26CB-AFB6-4084-A170-561905E7AFF0}" type="datetimeFigureOut">
              <a:rPr lang="en-GB" smtClean="0"/>
              <a:pPr/>
              <a:t>06/07/2016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4248DB-DC25-4AB4-93EA-4681C65D054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B26CB-AFB6-4084-A170-561905E7AFF0}" type="datetimeFigureOut">
              <a:rPr lang="en-GB" smtClean="0"/>
              <a:pPr/>
              <a:t>06/07/2016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248DB-DC25-4AB4-93EA-4681C65D054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worldometers.info/world-population/serbia-population/" TargetMode="External"/><Relationship Id="rId13" Type="http://schemas.openxmlformats.org/officeDocument/2006/relationships/hyperlink" Target="http://www.worldometers.info/world-population/slovenia-population/" TargetMode="External"/><Relationship Id="rId18" Type="http://schemas.openxmlformats.org/officeDocument/2006/relationships/hyperlink" Target="http://www.worldometers.info/world-population/san-marino-population/" TargetMode="External"/><Relationship Id="rId3" Type="http://schemas.openxmlformats.org/officeDocument/2006/relationships/image" Target="../media/image2.png"/><Relationship Id="rId7" Type="http://schemas.openxmlformats.org/officeDocument/2006/relationships/hyperlink" Target="http://www.worldometers.info/world-population/portugal-population/" TargetMode="External"/><Relationship Id="rId12" Type="http://schemas.openxmlformats.org/officeDocument/2006/relationships/hyperlink" Target="http://www.worldometers.info/world-population/macedonia-population/" TargetMode="External"/><Relationship Id="rId17" Type="http://schemas.openxmlformats.org/officeDocument/2006/relationships/hyperlink" Target="http://www.worldometers.info/world-population/gibraltar-population/" TargetMode="External"/><Relationship Id="rId2" Type="http://schemas.openxmlformats.org/officeDocument/2006/relationships/image" Target="../media/image1.jpeg"/><Relationship Id="rId16" Type="http://schemas.openxmlformats.org/officeDocument/2006/relationships/hyperlink" Target="http://www.worldometers.info/world-population/andorra-population/" TargetMode="External"/><Relationship Id="rId1" Type="http://schemas.openxmlformats.org/officeDocument/2006/relationships/slideLayout" Target="../slideLayouts/slideLayout2.xml"/><Relationship Id="rId6" Type="http://schemas.openxmlformats.org/officeDocument/2006/relationships/hyperlink" Target="http://www.worldometers.info/world-population/greece-population/" TargetMode="External"/><Relationship Id="rId11" Type="http://schemas.openxmlformats.org/officeDocument/2006/relationships/hyperlink" Target="http://www.worldometers.info/world-population/albania-population/" TargetMode="External"/><Relationship Id="rId5" Type="http://schemas.openxmlformats.org/officeDocument/2006/relationships/hyperlink" Target="http://www.worldometers.info/world-population/spain-population/" TargetMode="External"/><Relationship Id="rId15" Type="http://schemas.openxmlformats.org/officeDocument/2006/relationships/hyperlink" Target="http://www.worldometers.info/world-population/malta-population/" TargetMode="External"/><Relationship Id="rId10" Type="http://schemas.openxmlformats.org/officeDocument/2006/relationships/hyperlink" Target="http://www.worldometers.info/world-population/bosnia-and-herzegovina-population/" TargetMode="External"/><Relationship Id="rId19" Type="http://schemas.openxmlformats.org/officeDocument/2006/relationships/hyperlink" Target="http://www.worldometers.info/world-population/holy-see-population/" TargetMode="External"/><Relationship Id="rId4" Type="http://schemas.openxmlformats.org/officeDocument/2006/relationships/hyperlink" Target="http://www.worldometers.info/world-population/italy-population/" TargetMode="External"/><Relationship Id="rId9" Type="http://schemas.openxmlformats.org/officeDocument/2006/relationships/hyperlink" Target="http://www.worldometers.info/world-population/croatia-population/" TargetMode="External"/><Relationship Id="rId14" Type="http://schemas.openxmlformats.org/officeDocument/2006/relationships/hyperlink" Target="http://www.worldometers.info/world-population/montenegro-popul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6600" dirty="0" smtClean="0">
                <a:solidFill>
                  <a:srgbClr val="00B050"/>
                </a:solidFill>
                <a:latin typeface="Impact" pitchFamily="34" charset="0"/>
              </a:rPr>
              <a:t>THE CONCEPT OF THE BUSINESS IS THE PURPOSE</a:t>
            </a:r>
            <a:endParaRPr lang="en-GB" sz="6600" dirty="0">
              <a:solidFill>
                <a:srgbClr val="00B050"/>
              </a:solidFill>
              <a:latin typeface="Impac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6090"/>
          </a:xfrm>
        </p:spPr>
        <p:txBody>
          <a:bodyPr/>
          <a:lstStyle/>
          <a:p>
            <a:r>
              <a:rPr lang="en-GB" dirty="0" smtClean="0">
                <a:solidFill>
                  <a:srgbClr val="00B050"/>
                </a:solidFill>
                <a:latin typeface="Impact" pitchFamily="34" charset="0"/>
              </a:rPr>
              <a:t> The  implementation</a:t>
            </a:r>
            <a:endParaRPr lang="en-GB" dirty="0"/>
          </a:p>
        </p:txBody>
      </p:sp>
      <p:sp>
        <p:nvSpPr>
          <p:cNvPr id="3" name="Content Placeholder 2"/>
          <p:cNvSpPr>
            <a:spLocks noGrp="1"/>
          </p:cNvSpPr>
          <p:nvPr>
            <p:ph idx="1"/>
          </p:nvPr>
        </p:nvSpPr>
        <p:spPr>
          <a:xfrm>
            <a:off x="457200" y="1124744"/>
            <a:ext cx="8229600" cy="5001419"/>
          </a:xfrm>
        </p:spPr>
        <p:txBody>
          <a:bodyPr/>
          <a:lstStyle/>
          <a:p>
            <a:pPr indent="15875">
              <a:buNone/>
            </a:pPr>
            <a:r>
              <a:rPr lang="en-GB" dirty="0" smtClean="0">
                <a:solidFill>
                  <a:srgbClr val="00B050"/>
                </a:solidFill>
                <a:latin typeface="Verdana" pitchFamily="34" charset="0"/>
                <a:ea typeface="Verdana" pitchFamily="34" charset="0"/>
                <a:cs typeface="Verdana" pitchFamily="34" charset="0"/>
              </a:rPr>
              <a:t>2nd stage: An online platform to provide one “stop” shop solution to customers based on circular fashion industry:</a:t>
            </a:r>
          </a:p>
          <a:p>
            <a:endParaRPr lang="en-GB" dirty="0"/>
          </a:p>
        </p:txBody>
      </p:sp>
      <p:pic>
        <p:nvPicPr>
          <p:cNvPr id="4" name="Picture 3"/>
          <p:cNvPicPr>
            <a:picLocks noChangeAspect="1" noChangeArrowheads="1"/>
          </p:cNvPicPr>
          <p:nvPr/>
        </p:nvPicPr>
        <p:blipFill>
          <a:blip r:embed="rId2"/>
          <a:srcRect l="33979" t="26448" r="34808" b="25220"/>
          <a:stretch>
            <a:fillRect/>
          </a:stretch>
        </p:blipFill>
        <p:spPr bwMode="auto">
          <a:xfrm>
            <a:off x="2555776" y="2680607"/>
            <a:ext cx="4299857" cy="4177393"/>
          </a:xfrm>
          <a:prstGeom prst="rect">
            <a:avLst/>
          </a:prstGeom>
          <a:noFill/>
          <a:ln w="1">
            <a:noFill/>
            <a:miter lim="800000"/>
            <a:headEnd/>
            <a:tailEnd type="none" w="med" len="me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
            <a:ext cx="7772400" cy="908720"/>
          </a:xfrm>
        </p:spPr>
        <p:txBody>
          <a:bodyPr/>
          <a:lstStyle/>
          <a:p>
            <a:r>
              <a:rPr lang="en-GB" u="sng" dirty="0" smtClean="0">
                <a:solidFill>
                  <a:srgbClr val="00B050"/>
                </a:solidFill>
                <a:latin typeface="Impact" pitchFamily="34" charset="0"/>
              </a:rPr>
              <a:t>The Implementation</a:t>
            </a:r>
          </a:p>
        </p:txBody>
      </p:sp>
      <p:sp>
        <p:nvSpPr>
          <p:cNvPr id="3" name="Subtitle 2"/>
          <p:cNvSpPr>
            <a:spLocks noGrp="1"/>
          </p:cNvSpPr>
          <p:nvPr>
            <p:ph type="subTitle" idx="1"/>
          </p:nvPr>
        </p:nvSpPr>
        <p:spPr>
          <a:xfrm>
            <a:off x="395536" y="1124744"/>
            <a:ext cx="8208912" cy="5184576"/>
          </a:xfrm>
        </p:spPr>
        <p:txBody>
          <a:bodyPr/>
          <a:lstStyle/>
          <a:p>
            <a:pPr algn="just"/>
            <a:r>
              <a:rPr lang="en-GB" sz="2800" dirty="0" smtClean="0">
                <a:solidFill>
                  <a:srgbClr val="00B050"/>
                </a:solidFill>
              </a:rPr>
              <a:t>- To buy white brand sustainable basic products (T-shirts, </a:t>
            </a:r>
            <a:r>
              <a:rPr lang="en-GB" sz="2800" dirty="0" err="1" smtClean="0">
                <a:solidFill>
                  <a:srgbClr val="00B050"/>
                </a:solidFill>
              </a:rPr>
              <a:t>polos</a:t>
            </a:r>
            <a:r>
              <a:rPr lang="en-GB" sz="2800" dirty="0" smtClean="0">
                <a:solidFill>
                  <a:srgbClr val="00B050"/>
                </a:solidFill>
              </a:rPr>
              <a:t>, shirts, caps...)  based on best certificates like </a:t>
            </a:r>
            <a:r>
              <a:rPr lang="en-GB" sz="2800" dirty="0" smtClean="0">
                <a:solidFill>
                  <a:srgbClr val="00B050"/>
                </a:solidFill>
              </a:rPr>
              <a:t>GOTS, </a:t>
            </a:r>
            <a:r>
              <a:rPr lang="en-GB" sz="2800" dirty="0" err="1" smtClean="0">
                <a:solidFill>
                  <a:srgbClr val="00B050"/>
                </a:solidFill>
              </a:rPr>
              <a:t>FairTrade</a:t>
            </a:r>
            <a:r>
              <a:rPr lang="en-GB" sz="2800" dirty="0" smtClean="0">
                <a:solidFill>
                  <a:srgbClr val="00B050"/>
                </a:solidFill>
              </a:rPr>
              <a:t>, organic...</a:t>
            </a:r>
            <a:endParaRPr lang="en-GB" sz="2800" dirty="0" smtClean="0">
              <a:solidFill>
                <a:srgbClr val="00B050"/>
              </a:solidFill>
            </a:endParaRPr>
          </a:p>
          <a:p>
            <a:pPr algn="l"/>
            <a:r>
              <a:rPr lang="en-GB" sz="2800" dirty="0" smtClean="0">
                <a:solidFill>
                  <a:srgbClr val="00B050"/>
                </a:solidFill>
              </a:rPr>
              <a:t>- To print designs and </a:t>
            </a:r>
            <a:r>
              <a:rPr lang="en-GB" sz="2800" dirty="0" smtClean="0">
                <a:solidFill>
                  <a:srgbClr val="00B050"/>
                </a:solidFill>
              </a:rPr>
              <a:t>embroider </a:t>
            </a:r>
            <a:r>
              <a:rPr lang="en-GB" sz="2800" dirty="0" smtClean="0">
                <a:solidFill>
                  <a:srgbClr val="00B050"/>
                </a:solidFill>
              </a:rPr>
              <a:t>logo </a:t>
            </a:r>
          </a:p>
          <a:p>
            <a:pPr algn="l"/>
            <a:r>
              <a:rPr lang="en-GB" sz="2800" dirty="0" smtClean="0">
                <a:solidFill>
                  <a:srgbClr val="00B050"/>
                </a:solidFill>
              </a:rPr>
              <a:t>- To label them with information about cost, </a:t>
            </a:r>
            <a:r>
              <a:rPr lang="en-GB" sz="2800" dirty="0" smtClean="0">
                <a:solidFill>
                  <a:srgbClr val="00B050"/>
                </a:solidFill>
              </a:rPr>
              <a:t>impact </a:t>
            </a:r>
            <a:r>
              <a:rPr lang="en-GB" sz="2800" dirty="0" smtClean="0">
                <a:solidFill>
                  <a:srgbClr val="00B050"/>
                </a:solidFill>
              </a:rPr>
              <a:t>of the </a:t>
            </a:r>
            <a:r>
              <a:rPr lang="en-GB" sz="2800" dirty="0" smtClean="0">
                <a:solidFill>
                  <a:srgbClr val="00B050"/>
                </a:solidFill>
              </a:rPr>
              <a:t>donation, designer, printer, who made the clothes,</a:t>
            </a:r>
            <a:endParaRPr lang="en-GB" sz="2800" dirty="0" smtClean="0">
              <a:solidFill>
                <a:srgbClr val="00B050"/>
              </a:solidFill>
            </a:endParaRPr>
          </a:p>
          <a:p>
            <a:pPr algn="l"/>
            <a:r>
              <a:rPr lang="en-GB" sz="2800" dirty="0" smtClean="0">
                <a:solidFill>
                  <a:srgbClr val="00B050"/>
                </a:solidFill>
              </a:rPr>
              <a:t>- To sell online</a:t>
            </a:r>
          </a:p>
          <a:p>
            <a:pPr algn="l"/>
            <a:r>
              <a:rPr lang="en-GB" sz="2800" dirty="0" smtClean="0">
                <a:solidFill>
                  <a:srgbClr val="00B050"/>
                </a:solidFill>
              </a:rPr>
              <a:t>-  To partner with NGOs in India, the second country in the world of garment industry production </a:t>
            </a:r>
          </a:p>
          <a:p>
            <a:pPr algn="l"/>
            <a:r>
              <a:rPr lang="en-GB" sz="2800" dirty="0" smtClean="0">
                <a:solidFill>
                  <a:srgbClr val="00B050"/>
                </a:solidFill>
              </a:rPr>
              <a:t>- To promote the online platform to increase awareness </a:t>
            </a:r>
          </a:p>
          <a:p>
            <a:pPr algn="l"/>
            <a:endParaRPr lang="en-GB" dirty="0">
              <a:solidFill>
                <a:srgbClr val="00B050"/>
              </a:solidFill>
              <a:latin typeface="Verdana" pitchFamily="34" charset="0"/>
              <a:ea typeface="Verdana" pitchFamily="34" charset="0"/>
              <a:cs typeface="Verdan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490066"/>
          </a:xfrm>
        </p:spPr>
        <p:txBody>
          <a:bodyPr/>
          <a:lstStyle/>
          <a:p>
            <a:r>
              <a:rPr lang="en-GB" dirty="0" smtClean="0">
                <a:solidFill>
                  <a:srgbClr val="00B050"/>
                </a:solidFill>
                <a:latin typeface="Impact" pitchFamily="34" charset="0"/>
              </a:rPr>
              <a:t>The market and the customer </a:t>
            </a:r>
            <a:endParaRPr lang="en-GB" dirty="0">
              <a:solidFill>
                <a:srgbClr val="00B050"/>
              </a:solidFill>
              <a:latin typeface="Impact" pitchFamily="34" charset="0"/>
            </a:endParaRPr>
          </a:p>
        </p:txBody>
      </p:sp>
      <p:sp>
        <p:nvSpPr>
          <p:cNvPr id="3" name="Content Placeholder 2"/>
          <p:cNvSpPr>
            <a:spLocks noGrp="1"/>
          </p:cNvSpPr>
          <p:nvPr>
            <p:ph idx="1"/>
          </p:nvPr>
        </p:nvSpPr>
        <p:spPr>
          <a:xfrm>
            <a:off x="467544" y="980728"/>
            <a:ext cx="8424936" cy="4525963"/>
          </a:xfrm>
        </p:spPr>
        <p:txBody>
          <a:bodyPr/>
          <a:lstStyle/>
          <a:p>
            <a:r>
              <a:rPr lang="en-GB" dirty="0" smtClean="0">
                <a:solidFill>
                  <a:srgbClr val="00B050"/>
                </a:solidFill>
                <a:latin typeface="Verdana" pitchFamily="34" charset="0"/>
                <a:ea typeface="Verdana" pitchFamily="34" charset="0"/>
                <a:cs typeface="Verdana" pitchFamily="34" charset="0"/>
              </a:rPr>
              <a:t>European countries</a:t>
            </a:r>
          </a:p>
          <a:p>
            <a:endParaRPr lang="en-GB" dirty="0" smtClean="0">
              <a:solidFill>
                <a:srgbClr val="00B050"/>
              </a:solidFill>
              <a:latin typeface="Verdana" pitchFamily="34" charset="0"/>
              <a:ea typeface="Verdana" pitchFamily="34" charset="0"/>
              <a:cs typeface="Verdana" pitchFamily="34" charset="0"/>
            </a:endParaRPr>
          </a:p>
          <a:p>
            <a:r>
              <a:rPr lang="en-GB" dirty="0" smtClean="0">
                <a:solidFill>
                  <a:srgbClr val="00B050"/>
                </a:solidFill>
                <a:latin typeface="Verdana" pitchFamily="34" charset="0"/>
                <a:ea typeface="Verdana" pitchFamily="34" charset="0"/>
                <a:cs typeface="Verdana" pitchFamily="34" charset="0"/>
              </a:rPr>
              <a:t>Middle-to-high income</a:t>
            </a:r>
          </a:p>
          <a:p>
            <a:endParaRPr lang="en-GB" dirty="0" smtClean="0">
              <a:solidFill>
                <a:srgbClr val="00B050"/>
              </a:solidFill>
              <a:latin typeface="Verdana" pitchFamily="34" charset="0"/>
              <a:ea typeface="Verdana" pitchFamily="34" charset="0"/>
              <a:cs typeface="Verdana" pitchFamily="34" charset="0"/>
            </a:endParaRPr>
          </a:p>
          <a:p>
            <a:r>
              <a:rPr lang="en-GB" dirty="0" smtClean="0">
                <a:solidFill>
                  <a:srgbClr val="00B050"/>
                </a:solidFill>
                <a:latin typeface="Verdana" pitchFamily="34" charset="0"/>
                <a:ea typeface="Verdana" pitchFamily="34" charset="0"/>
                <a:cs typeface="Verdana" pitchFamily="34" charset="0"/>
              </a:rPr>
              <a:t>1st Segment: 16-30 years old who are normally more conscious about environmental and social issues</a:t>
            </a:r>
          </a:p>
          <a:p>
            <a:endParaRPr lang="en-GB" dirty="0" smtClean="0">
              <a:solidFill>
                <a:srgbClr val="00B050"/>
              </a:solidFill>
              <a:latin typeface="Verdana" pitchFamily="34" charset="0"/>
              <a:ea typeface="Verdana" pitchFamily="34" charset="0"/>
              <a:cs typeface="Verdana" pitchFamily="34" charset="0"/>
            </a:endParaRPr>
          </a:p>
          <a:p>
            <a:r>
              <a:rPr lang="en-GB" dirty="0" smtClean="0">
                <a:solidFill>
                  <a:srgbClr val="00B050"/>
                </a:solidFill>
                <a:latin typeface="Verdana" pitchFamily="34" charset="0"/>
                <a:ea typeface="Verdana" pitchFamily="34" charset="0"/>
                <a:cs typeface="Verdana" pitchFamily="34" charset="0"/>
              </a:rPr>
              <a:t>2nd Segment: </a:t>
            </a:r>
            <a:r>
              <a:rPr lang="en-GB" dirty="0" smtClean="0">
                <a:solidFill>
                  <a:srgbClr val="00B050"/>
                </a:solidFill>
                <a:latin typeface="Verdana" pitchFamily="34" charset="0"/>
                <a:ea typeface="Verdana" pitchFamily="34" charset="0"/>
                <a:cs typeface="Verdana" pitchFamily="34" charset="0"/>
              </a:rPr>
              <a:t>older </a:t>
            </a:r>
            <a:r>
              <a:rPr lang="en-GB" dirty="0" smtClean="0">
                <a:solidFill>
                  <a:srgbClr val="00B050"/>
                </a:solidFill>
                <a:latin typeface="Verdana" pitchFamily="34" charset="0"/>
                <a:ea typeface="Verdana" pitchFamily="34" charset="0"/>
                <a:cs typeface="Verdana" pitchFamily="34" charset="0"/>
              </a:rPr>
              <a:t>than 30 years old with a different line of products.</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34082"/>
          </a:xfrm>
        </p:spPr>
        <p:txBody>
          <a:bodyPr/>
          <a:lstStyle/>
          <a:p>
            <a:r>
              <a:rPr lang="en-GB" dirty="0" smtClean="0">
                <a:solidFill>
                  <a:srgbClr val="00B050"/>
                </a:solidFill>
                <a:latin typeface="Impact" pitchFamily="34" charset="0"/>
              </a:rPr>
              <a:t>The competition</a:t>
            </a:r>
            <a:endParaRPr lang="en-GB" dirty="0"/>
          </a:p>
        </p:txBody>
      </p:sp>
      <p:sp>
        <p:nvSpPr>
          <p:cNvPr id="3" name="Content Placeholder 2"/>
          <p:cNvSpPr>
            <a:spLocks noGrp="1"/>
          </p:cNvSpPr>
          <p:nvPr>
            <p:ph idx="1"/>
          </p:nvPr>
        </p:nvSpPr>
        <p:spPr>
          <a:xfrm>
            <a:off x="457200" y="1052736"/>
            <a:ext cx="8435280" cy="5073427"/>
          </a:xfrm>
        </p:spPr>
        <p:txBody>
          <a:bodyPr/>
          <a:lstStyle/>
          <a:p>
            <a:endParaRPr lang="en-GB" dirty="0" smtClean="0">
              <a:solidFill>
                <a:srgbClr val="0CA434"/>
              </a:solidFill>
              <a:latin typeface="Verdana" pitchFamily="34" charset="0"/>
              <a:ea typeface="Verdana" pitchFamily="34" charset="0"/>
              <a:cs typeface="Verdana" pitchFamily="34" charset="0"/>
            </a:endParaRPr>
          </a:p>
          <a:p>
            <a:r>
              <a:rPr lang="en-GB" dirty="0" smtClean="0">
                <a:solidFill>
                  <a:srgbClr val="0CA434"/>
                </a:solidFill>
                <a:latin typeface="Verdana" pitchFamily="34" charset="0"/>
                <a:ea typeface="Verdana" pitchFamily="34" charset="0"/>
                <a:cs typeface="Verdana" pitchFamily="34" charset="0"/>
              </a:rPr>
              <a:t>Online retail platforms with designed </a:t>
            </a:r>
            <a:r>
              <a:rPr lang="en-GB" dirty="0" err="1" smtClean="0">
                <a:solidFill>
                  <a:srgbClr val="0CA434"/>
                </a:solidFill>
                <a:latin typeface="Verdana" pitchFamily="34" charset="0"/>
                <a:ea typeface="Verdana" pitchFamily="34" charset="0"/>
                <a:cs typeface="Verdana" pitchFamily="34" charset="0"/>
              </a:rPr>
              <a:t>Tshirts</a:t>
            </a:r>
            <a:r>
              <a:rPr lang="en-GB" dirty="0" smtClean="0">
                <a:solidFill>
                  <a:srgbClr val="0CA434"/>
                </a:solidFill>
                <a:latin typeface="Verdana" pitchFamily="34" charset="0"/>
                <a:ea typeface="Verdana" pitchFamily="34" charset="0"/>
                <a:cs typeface="Verdana" pitchFamily="34" charset="0"/>
              </a:rPr>
              <a:t>, </a:t>
            </a:r>
            <a:r>
              <a:rPr lang="en-GB" dirty="0" err="1" smtClean="0">
                <a:solidFill>
                  <a:srgbClr val="0CA434"/>
                </a:solidFill>
                <a:latin typeface="Verdana" pitchFamily="34" charset="0"/>
                <a:ea typeface="Verdana" pitchFamily="34" charset="0"/>
                <a:cs typeface="Verdana" pitchFamily="34" charset="0"/>
              </a:rPr>
              <a:t>polos</a:t>
            </a:r>
            <a:r>
              <a:rPr lang="en-GB" dirty="0" smtClean="0">
                <a:solidFill>
                  <a:srgbClr val="0CA434"/>
                </a:solidFill>
                <a:latin typeface="Verdana" pitchFamily="34" charset="0"/>
                <a:ea typeface="Verdana" pitchFamily="34" charset="0"/>
                <a:cs typeface="Verdana" pitchFamily="34" charset="0"/>
              </a:rPr>
              <a:t>,....</a:t>
            </a:r>
          </a:p>
          <a:p>
            <a:pPr>
              <a:buNone/>
            </a:pPr>
            <a:endParaRPr lang="en-GB" dirty="0" smtClean="0">
              <a:solidFill>
                <a:srgbClr val="0CA434"/>
              </a:solidFill>
              <a:latin typeface="Verdana" pitchFamily="34" charset="0"/>
              <a:ea typeface="Verdana" pitchFamily="34" charset="0"/>
              <a:cs typeface="Verdana" pitchFamily="34" charset="0"/>
            </a:endParaRPr>
          </a:p>
          <a:p>
            <a:r>
              <a:rPr lang="en-GB" dirty="0" smtClean="0">
                <a:solidFill>
                  <a:srgbClr val="0CA434"/>
                </a:solidFill>
                <a:latin typeface="Verdana" pitchFamily="34" charset="0"/>
                <a:ea typeface="Verdana" pitchFamily="34" charset="0"/>
                <a:cs typeface="Verdana" pitchFamily="34" charset="0"/>
              </a:rPr>
              <a:t>Online retail platforms selling sustainable fashion</a:t>
            </a:r>
            <a:endParaRPr lang="en-GB" dirty="0">
              <a:solidFill>
                <a:srgbClr val="0CA434"/>
              </a:solidFill>
              <a:latin typeface="Verdana" pitchFamily="34" charset="0"/>
              <a:ea typeface="Verdana" pitchFamily="34" charset="0"/>
              <a:cs typeface="Verdan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1187624" y="3356992"/>
            <a:ext cx="720080" cy="720080"/>
          </a:xfrm>
          <a:prstGeom prst="flowChartConnector">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00B050"/>
                </a:solidFill>
              </a:rPr>
              <a:t>SDG12</a:t>
            </a:r>
            <a:endParaRPr lang="en-GB" sz="1400" dirty="0"/>
          </a:p>
        </p:txBody>
      </p:sp>
      <p:sp>
        <p:nvSpPr>
          <p:cNvPr id="5" name="Flowchart: Connector 4"/>
          <p:cNvSpPr/>
          <p:nvPr/>
        </p:nvSpPr>
        <p:spPr>
          <a:xfrm>
            <a:off x="1331640" y="1772816"/>
            <a:ext cx="1800200" cy="792088"/>
          </a:xfrm>
          <a:prstGeom prst="flowChartConnector">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GB" sz="1600" b="1" dirty="0" smtClean="0">
                <a:solidFill>
                  <a:srgbClr val="00B050"/>
                </a:solidFill>
              </a:rPr>
              <a:t>Transparency</a:t>
            </a:r>
            <a:endParaRPr lang="en-GB" sz="1600" dirty="0"/>
          </a:p>
        </p:txBody>
      </p:sp>
      <p:sp>
        <p:nvSpPr>
          <p:cNvPr id="6" name="Flowchart: Connector 5"/>
          <p:cNvSpPr/>
          <p:nvPr/>
        </p:nvSpPr>
        <p:spPr>
          <a:xfrm>
            <a:off x="2483768" y="2708920"/>
            <a:ext cx="1440160" cy="720080"/>
          </a:xfrm>
          <a:prstGeom prst="flowChartConnector">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00B050"/>
                </a:solidFill>
              </a:rPr>
              <a:t>Conscious consumption</a:t>
            </a:r>
            <a:endParaRPr lang="en-GB" sz="1000" dirty="0"/>
          </a:p>
        </p:txBody>
      </p:sp>
      <p:sp>
        <p:nvSpPr>
          <p:cNvPr id="7" name="Flowchart: Connector 6"/>
          <p:cNvSpPr/>
          <p:nvPr/>
        </p:nvSpPr>
        <p:spPr>
          <a:xfrm>
            <a:off x="2555776" y="3933056"/>
            <a:ext cx="1224136" cy="1152128"/>
          </a:xfrm>
          <a:prstGeom prst="flowChartConnector">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00B050"/>
                </a:solidFill>
              </a:rPr>
              <a:t>Circular Economy</a:t>
            </a:r>
            <a:endParaRPr lang="en-GB" sz="1400" dirty="0"/>
          </a:p>
        </p:txBody>
      </p:sp>
      <p:sp>
        <p:nvSpPr>
          <p:cNvPr id="8" name="Flowchart: Connector 7"/>
          <p:cNvSpPr/>
          <p:nvPr/>
        </p:nvSpPr>
        <p:spPr>
          <a:xfrm>
            <a:off x="4499992" y="2852936"/>
            <a:ext cx="1080120" cy="1008112"/>
          </a:xfrm>
          <a:prstGeom prst="flowChartConnector">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rgbClr val="00B050"/>
                </a:solidFill>
              </a:rPr>
              <a:t>Better world, better fashion</a:t>
            </a:r>
            <a:endParaRPr lang="en-GB" sz="1100" dirty="0"/>
          </a:p>
        </p:txBody>
      </p:sp>
      <p:sp>
        <p:nvSpPr>
          <p:cNvPr id="9" name="Flowchart: Connector 8"/>
          <p:cNvSpPr/>
          <p:nvPr/>
        </p:nvSpPr>
        <p:spPr>
          <a:xfrm>
            <a:off x="4427984" y="1196752"/>
            <a:ext cx="1296144" cy="1224136"/>
          </a:xfrm>
          <a:prstGeom prst="flowChartConnector">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00B050"/>
                </a:solidFill>
              </a:rPr>
              <a:t>Fight against child labour</a:t>
            </a:r>
            <a:endParaRPr lang="en-GB" sz="1400" b="1" dirty="0"/>
          </a:p>
        </p:txBody>
      </p:sp>
      <p:sp>
        <p:nvSpPr>
          <p:cNvPr id="10" name="Flowchart: Connector 9"/>
          <p:cNvSpPr/>
          <p:nvPr/>
        </p:nvSpPr>
        <p:spPr>
          <a:xfrm>
            <a:off x="6084168" y="3645024"/>
            <a:ext cx="1224136" cy="1080120"/>
          </a:xfrm>
          <a:prstGeom prst="flowChartConnector">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00B050"/>
                </a:solidFill>
              </a:rPr>
              <a:t>Support children education</a:t>
            </a:r>
            <a:endParaRPr lang="en-GB" sz="1200" dirty="0"/>
          </a:p>
        </p:txBody>
      </p:sp>
      <p:sp>
        <p:nvSpPr>
          <p:cNvPr id="11" name="Flowchart: Connector 10"/>
          <p:cNvSpPr/>
          <p:nvPr/>
        </p:nvSpPr>
        <p:spPr>
          <a:xfrm>
            <a:off x="6660232" y="1412776"/>
            <a:ext cx="720080" cy="720080"/>
          </a:xfrm>
          <a:prstGeom prst="flowChartConnector">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00B050"/>
                </a:solidFill>
              </a:rPr>
              <a:t>SDG4</a:t>
            </a:r>
            <a:endParaRPr lang="en-GB" sz="1400" dirty="0"/>
          </a:p>
        </p:txBody>
      </p:sp>
      <p:sp>
        <p:nvSpPr>
          <p:cNvPr id="12" name="Flowchart: Connector 11"/>
          <p:cNvSpPr/>
          <p:nvPr/>
        </p:nvSpPr>
        <p:spPr>
          <a:xfrm>
            <a:off x="4355976" y="4941168"/>
            <a:ext cx="1440160" cy="1080120"/>
          </a:xfrm>
          <a:prstGeom prst="flowChartConnector">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00B050"/>
                </a:solidFill>
              </a:rPr>
              <a:t>Organic, recycled, Fair Trade</a:t>
            </a:r>
            <a:endParaRPr lang="en-GB" sz="1600" dirty="0"/>
          </a:p>
        </p:txBody>
      </p:sp>
      <p:sp>
        <p:nvSpPr>
          <p:cNvPr id="13" name="Flowchart: Connector 12"/>
          <p:cNvSpPr/>
          <p:nvPr/>
        </p:nvSpPr>
        <p:spPr>
          <a:xfrm>
            <a:off x="7668344" y="2924944"/>
            <a:ext cx="1152128" cy="648072"/>
          </a:xfrm>
          <a:prstGeom prst="flowChartConnector">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00B050"/>
                </a:solidFill>
              </a:rPr>
              <a:t>Impact</a:t>
            </a:r>
            <a:endParaRPr lang="en-GB" sz="1600" dirty="0"/>
          </a:p>
        </p:txBody>
      </p:sp>
      <p:cxnSp>
        <p:nvCxnSpPr>
          <p:cNvPr id="15" name="Straight Connector 14"/>
          <p:cNvCxnSpPr>
            <a:stCxn id="5" idx="5"/>
          </p:cNvCxnSpPr>
          <p:nvPr/>
        </p:nvCxnSpPr>
        <p:spPr>
          <a:xfrm>
            <a:off x="2868207" y="2448905"/>
            <a:ext cx="191625" cy="26001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6"/>
            <a:endCxn id="6" idx="3"/>
          </p:cNvCxnSpPr>
          <p:nvPr/>
        </p:nvCxnSpPr>
        <p:spPr>
          <a:xfrm flipV="1">
            <a:off x="1907704" y="3323547"/>
            <a:ext cx="786971" cy="393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4"/>
            <a:endCxn id="7" idx="0"/>
          </p:cNvCxnSpPr>
          <p:nvPr/>
        </p:nvCxnSpPr>
        <p:spPr>
          <a:xfrm flipH="1">
            <a:off x="3167844" y="3429000"/>
            <a:ext cx="36004" cy="50405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7"/>
            <a:endCxn id="8" idx="3"/>
          </p:cNvCxnSpPr>
          <p:nvPr/>
        </p:nvCxnSpPr>
        <p:spPr>
          <a:xfrm flipV="1">
            <a:off x="3600641" y="3713414"/>
            <a:ext cx="1057531" cy="3883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9" idx="4"/>
            <a:endCxn id="8" idx="0"/>
          </p:cNvCxnSpPr>
          <p:nvPr/>
        </p:nvCxnSpPr>
        <p:spPr>
          <a:xfrm flipH="1">
            <a:off x="5040052" y="2420888"/>
            <a:ext cx="3600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3" idx="1"/>
          </p:cNvCxnSpPr>
          <p:nvPr/>
        </p:nvCxnSpPr>
        <p:spPr>
          <a:xfrm>
            <a:off x="7236296" y="1988840"/>
            <a:ext cx="600773" cy="103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3"/>
            <a:endCxn id="8" idx="6"/>
          </p:cNvCxnSpPr>
          <p:nvPr/>
        </p:nvCxnSpPr>
        <p:spPr>
          <a:xfrm flipH="1">
            <a:off x="5580112" y="2027403"/>
            <a:ext cx="1185573" cy="1329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2"/>
            <a:endCxn id="7" idx="6"/>
          </p:cNvCxnSpPr>
          <p:nvPr/>
        </p:nvCxnSpPr>
        <p:spPr>
          <a:xfrm flipH="1">
            <a:off x="3779912" y="4185084"/>
            <a:ext cx="2304256"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6"/>
            <a:endCxn id="13" idx="3"/>
          </p:cNvCxnSpPr>
          <p:nvPr/>
        </p:nvCxnSpPr>
        <p:spPr>
          <a:xfrm flipV="1">
            <a:off x="7308304" y="3478108"/>
            <a:ext cx="528765" cy="706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7" idx="2"/>
          </p:cNvCxnSpPr>
          <p:nvPr/>
        </p:nvCxnSpPr>
        <p:spPr>
          <a:xfrm>
            <a:off x="1691680" y="4077072"/>
            <a:ext cx="864096"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8" idx="4"/>
          </p:cNvCxnSpPr>
          <p:nvPr/>
        </p:nvCxnSpPr>
        <p:spPr>
          <a:xfrm flipV="1">
            <a:off x="4956748" y="3861048"/>
            <a:ext cx="83304" cy="1094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 idx="0"/>
            <a:endCxn id="5" idx="4"/>
          </p:cNvCxnSpPr>
          <p:nvPr/>
        </p:nvCxnSpPr>
        <p:spPr>
          <a:xfrm flipV="1">
            <a:off x="1547664" y="2564904"/>
            <a:ext cx="684076"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 idx="7"/>
            <a:endCxn id="9" idx="2"/>
          </p:cNvCxnSpPr>
          <p:nvPr/>
        </p:nvCxnSpPr>
        <p:spPr>
          <a:xfrm flipV="1">
            <a:off x="2868207" y="1808820"/>
            <a:ext cx="1559777" cy="79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876256" y="2204864"/>
            <a:ext cx="144016"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9" idx="3"/>
          </p:cNvCxnSpPr>
          <p:nvPr/>
        </p:nvCxnSpPr>
        <p:spPr>
          <a:xfrm flipH="1">
            <a:off x="3491880" y="2241618"/>
            <a:ext cx="1125920" cy="1763446"/>
          </a:xfrm>
          <a:prstGeom prst="line">
            <a:avLst/>
          </a:prstGeom>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395536" y="188640"/>
            <a:ext cx="8229600"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00B050"/>
                </a:solidFill>
                <a:effectLst/>
                <a:uLnTx/>
                <a:uFillTx/>
                <a:latin typeface="Impact" pitchFamily="34" charset="0"/>
                <a:ea typeface="Verdana" pitchFamily="34" charset="0"/>
                <a:cs typeface="Verdana" pitchFamily="34" charset="0"/>
              </a:rPr>
              <a:t>The strategy – B corporation</a:t>
            </a:r>
            <a:endParaRPr kumimoji="0" lang="en-GB" sz="4400" b="0" i="0" u="none" strike="noStrike" kern="1200" cap="none" spc="0" normalizeH="0" baseline="0" noProof="0" dirty="0">
              <a:ln>
                <a:noFill/>
              </a:ln>
              <a:solidFill>
                <a:srgbClr val="00B050"/>
              </a:solidFill>
              <a:effectLst/>
              <a:uLnTx/>
              <a:uFillTx/>
              <a:latin typeface="Impact" pitchFamily="34" charset="0"/>
              <a:ea typeface="Verdana" pitchFamily="34" charset="0"/>
              <a:cs typeface="Verdana" pitchFamily="34" charset="0"/>
            </a:endParaRPr>
          </a:p>
        </p:txBody>
      </p:sp>
      <p:cxnSp>
        <p:nvCxnSpPr>
          <p:cNvPr id="108" name="Straight Connector 107"/>
          <p:cNvCxnSpPr>
            <a:stCxn id="9" idx="6"/>
            <a:endCxn id="11" idx="2"/>
          </p:cNvCxnSpPr>
          <p:nvPr/>
        </p:nvCxnSpPr>
        <p:spPr>
          <a:xfrm flipV="1">
            <a:off x="5724128" y="1772816"/>
            <a:ext cx="936104"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707904" y="4797152"/>
            <a:ext cx="72008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 idx="3"/>
            <a:endCxn id="12" idx="7"/>
          </p:cNvCxnSpPr>
          <p:nvPr/>
        </p:nvCxnSpPr>
        <p:spPr>
          <a:xfrm flipH="1">
            <a:off x="5585229" y="4566964"/>
            <a:ext cx="678210" cy="532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8" idx="5"/>
          </p:cNvCxnSpPr>
          <p:nvPr/>
        </p:nvCxnSpPr>
        <p:spPr>
          <a:xfrm>
            <a:off x="5421932" y="3713414"/>
            <a:ext cx="734244" cy="29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endCxn id="6" idx="7"/>
          </p:cNvCxnSpPr>
          <p:nvPr/>
        </p:nvCxnSpPr>
        <p:spPr>
          <a:xfrm flipH="1">
            <a:off x="3713021" y="2132856"/>
            <a:ext cx="786971" cy="681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508104" y="2276872"/>
            <a:ext cx="792088" cy="14401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34082"/>
          </a:xfrm>
        </p:spPr>
        <p:txBody>
          <a:bodyPr/>
          <a:lstStyle/>
          <a:p>
            <a:r>
              <a:rPr lang="en-GB" dirty="0" smtClean="0">
                <a:solidFill>
                  <a:srgbClr val="00B050"/>
                </a:solidFill>
                <a:latin typeface="Impact" pitchFamily="34" charset="0"/>
              </a:rPr>
              <a:t>Market challenges</a:t>
            </a:r>
            <a:endParaRPr lang="en-GB" dirty="0">
              <a:solidFill>
                <a:srgbClr val="00B050"/>
              </a:solidFill>
              <a:latin typeface="Impact" pitchFamily="34" charset="0"/>
            </a:endParaRPr>
          </a:p>
        </p:txBody>
      </p:sp>
      <p:sp>
        <p:nvSpPr>
          <p:cNvPr id="3" name="Content Placeholder 2"/>
          <p:cNvSpPr>
            <a:spLocks noGrp="1"/>
          </p:cNvSpPr>
          <p:nvPr>
            <p:ph idx="1"/>
          </p:nvPr>
        </p:nvSpPr>
        <p:spPr>
          <a:xfrm>
            <a:off x="457200" y="836712"/>
            <a:ext cx="8229600" cy="5289451"/>
          </a:xfrm>
        </p:spPr>
        <p:txBody>
          <a:bodyPr>
            <a:normAutofit/>
          </a:bodyPr>
          <a:lstStyle/>
          <a:p>
            <a:r>
              <a:rPr lang="en-GB" sz="2400" b="1" dirty="0" smtClean="0">
                <a:solidFill>
                  <a:srgbClr val="0CA434"/>
                </a:solidFill>
                <a:latin typeface="Verdana" pitchFamily="34" charset="0"/>
                <a:ea typeface="Verdana" pitchFamily="34" charset="0"/>
                <a:cs typeface="Verdana" pitchFamily="34" charset="0"/>
              </a:rPr>
              <a:t>Timing:</a:t>
            </a:r>
            <a:r>
              <a:rPr lang="en-GB" sz="2400" dirty="0" smtClean="0">
                <a:solidFill>
                  <a:srgbClr val="0CA434"/>
                </a:solidFill>
                <a:latin typeface="Verdana" pitchFamily="34" charset="0"/>
                <a:ea typeface="Verdana" pitchFamily="34" charset="0"/>
                <a:cs typeface="Verdana" pitchFamily="34" charset="0"/>
              </a:rPr>
              <a:t> Very crowded market.</a:t>
            </a:r>
          </a:p>
          <a:p>
            <a:pPr lvl="1"/>
            <a:r>
              <a:rPr lang="en-GB" sz="2400" u="sng" dirty="0" smtClean="0">
                <a:solidFill>
                  <a:srgbClr val="0CA434"/>
                </a:solidFill>
                <a:latin typeface="Verdana" pitchFamily="34" charset="0"/>
                <a:ea typeface="Verdana" pitchFamily="34" charset="0"/>
                <a:cs typeface="Verdana" pitchFamily="34" charset="0"/>
              </a:rPr>
              <a:t>Response</a:t>
            </a:r>
            <a:r>
              <a:rPr lang="en-GB" sz="2400" dirty="0" smtClean="0">
                <a:solidFill>
                  <a:srgbClr val="0CA434"/>
                </a:solidFill>
                <a:latin typeface="Verdana" pitchFamily="34" charset="0"/>
                <a:ea typeface="Verdana" pitchFamily="34" charset="0"/>
                <a:cs typeface="Verdana" pitchFamily="34" charset="0"/>
              </a:rPr>
              <a:t>: To differentiate with the mix of activities (Social, sustainable, fight child labour, ..)</a:t>
            </a:r>
          </a:p>
          <a:p>
            <a:pPr lvl="1">
              <a:buNone/>
            </a:pPr>
            <a:endParaRPr lang="en-GB" sz="2400" dirty="0" smtClean="0">
              <a:solidFill>
                <a:srgbClr val="0CA434"/>
              </a:solidFill>
              <a:latin typeface="Verdana" pitchFamily="34" charset="0"/>
              <a:ea typeface="Verdana" pitchFamily="34" charset="0"/>
              <a:cs typeface="Verdana" pitchFamily="34" charset="0"/>
            </a:endParaRPr>
          </a:p>
          <a:p>
            <a:pPr lvl="1">
              <a:buNone/>
            </a:pPr>
            <a:endParaRPr lang="en-GB" sz="2400" dirty="0" smtClean="0">
              <a:solidFill>
                <a:srgbClr val="0CA434"/>
              </a:solidFill>
              <a:latin typeface="Verdana" pitchFamily="34" charset="0"/>
              <a:ea typeface="Verdana" pitchFamily="34" charset="0"/>
              <a:cs typeface="Verdana" pitchFamily="34" charset="0"/>
            </a:endParaRPr>
          </a:p>
          <a:p>
            <a:r>
              <a:rPr lang="en-GB" sz="2400" b="1" dirty="0" smtClean="0">
                <a:solidFill>
                  <a:srgbClr val="0CA434"/>
                </a:solidFill>
                <a:latin typeface="Verdana" pitchFamily="34" charset="0"/>
                <a:ea typeface="Verdana" pitchFamily="34" charset="0"/>
                <a:cs typeface="Verdana" pitchFamily="34" charset="0"/>
              </a:rPr>
              <a:t>Requirements: </a:t>
            </a:r>
            <a:r>
              <a:rPr lang="en-GB" sz="2400" dirty="0" smtClean="0">
                <a:solidFill>
                  <a:srgbClr val="0CA434"/>
                </a:solidFill>
                <a:latin typeface="Verdana" pitchFamily="34" charset="0"/>
                <a:ea typeface="Verdana" pitchFamily="34" charset="0"/>
                <a:cs typeface="Verdana" pitchFamily="34" charset="0"/>
              </a:rPr>
              <a:t>To reach big audience fast</a:t>
            </a:r>
          </a:p>
          <a:p>
            <a:pPr lvl="1"/>
            <a:r>
              <a:rPr lang="en-GB" sz="2000" u="sng" dirty="0" smtClean="0">
                <a:solidFill>
                  <a:srgbClr val="0CA434"/>
                </a:solidFill>
                <a:latin typeface="Verdana" pitchFamily="34" charset="0"/>
                <a:ea typeface="Verdana" pitchFamily="34" charset="0"/>
                <a:cs typeface="Verdana" pitchFamily="34" charset="0"/>
              </a:rPr>
              <a:t>Response: </a:t>
            </a:r>
            <a:r>
              <a:rPr lang="en-GB" sz="2000" dirty="0" smtClean="0">
                <a:solidFill>
                  <a:srgbClr val="0CA434"/>
                </a:solidFill>
                <a:latin typeface="Verdana" pitchFamily="34" charset="0"/>
                <a:ea typeface="Verdana" pitchFamily="34" charset="0"/>
                <a:cs typeface="Verdana" pitchFamily="34" charset="0"/>
              </a:rPr>
              <a:t>Try to get press coverage to increase awareness of the brand</a:t>
            </a:r>
            <a:endParaRPr lang="en-GB" sz="2000" u="sng" dirty="0">
              <a:solidFill>
                <a:srgbClr val="0CA434"/>
              </a:solidFill>
              <a:latin typeface="Verdana" pitchFamily="34" charset="0"/>
              <a:ea typeface="Verdana" pitchFamily="34" charset="0"/>
              <a:cs typeface="Verdan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lstStyle/>
          <a:p>
            <a:r>
              <a:rPr lang="en-GB" dirty="0" smtClean="0">
                <a:solidFill>
                  <a:srgbClr val="00B050"/>
                </a:solidFill>
                <a:latin typeface="Impact" pitchFamily="34" charset="0"/>
              </a:rPr>
              <a:t>Market plan</a:t>
            </a:r>
            <a:endParaRPr lang="en-GB" dirty="0">
              <a:solidFill>
                <a:srgbClr val="00B050"/>
              </a:solidFill>
              <a:latin typeface="Impact" pitchFamily="34" charset="0"/>
            </a:endParaRPr>
          </a:p>
        </p:txBody>
      </p:sp>
      <p:sp>
        <p:nvSpPr>
          <p:cNvPr id="3" name="Content Placeholder 2"/>
          <p:cNvSpPr>
            <a:spLocks noGrp="1"/>
          </p:cNvSpPr>
          <p:nvPr>
            <p:ph idx="1"/>
          </p:nvPr>
        </p:nvSpPr>
        <p:spPr>
          <a:xfrm>
            <a:off x="457200" y="980728"/>
            <a:ext cx="8435280" cy="5145435"/>
          </a:xfrm>
        </p:spPr>
        <p:txBody>
          <a:bodyPr/>
          <a:lstStyle/>
          <a:p>
            <a:r>
              <a:rPr lang="en-GB" dirty="0" smtClean="0">
                <a:solidFill>
                  <a:srgbClr val="00B050"/>
                </a:solidFill>
                <a:latin typeface="Verdana" pitchFamily="34" charset="0"/>
                <a:ea typeface="Verdana" pitchFamily="34" charset="0"/>
                <a:cs typeface="Verdana" pitchFamily="34" charset="0"/>
              </a:rPr>
              <a:t>Company </a:t>
            </a:r>
            <a:r>
              <a:rPr lang="en-GB" dirty="0" smtClean="0">
                <a:solidFill>
                  <a:srgbClr val="00B050"/>
                </a:solidFill>
                <a:latin typeface="Verdana" pitchFamily="34" charset="0"/>
                <a:ea typeface="Verdana" pitchFamily="34" charset="0"/>
                <a:cs typeface="Verdana" pitchFamily="34" charset="0"/>
              </a:rPr>
              <a:t>Set-up </a:t>
            </a:r>
            <a:r>
              <a:rPr lang="en-GB" dirty="0" smtClean="0">
                <a:solidFill>
                  <a:srgbClr val="00B050"/>
                </a:solidFill>
                <a:latin typeface="Verdana" pitchFamily="34" charset="0"/>
                <a:ea typeface="Verdana" pitchFamily="34" charset="0"/>
                <a:cs typeface="Verdana" pitchFamily="34" charset="0"/>
              </a:rPr>
              <a:t>during first week of July</a:t>
            </a:r>
          </a:p>
          <a:p>
            <a:r>
              <a:rPr lang="en-GB" dirty="0" smtClean="0">
                <a:solidFill>
                  <a:srgbClr val="00B050"/>
                </a:solidFill>
                <a:latin typeface="Verdana" pitchFamily="34" charset="0"/>
                <a:ea typeface="Verdana" pitchFamily="34" charset="0"/>
                <a:cs typeface="Verdana" pitchFamily="34" charset="0"/>
              </a:rPr>
              <a:t>Product test 4Q 2016</a:t>
            </a:r>
          </a:p>
          <a:p>
            <a:r>
              <a:rPr lang="en-GB" dirty="0" smtClean="0">
                <a:solidFill>
                  <a:srgbClr val="00B050"/>
                </a:solidFill>
                <a:latin typeface="Verdana" pitchFamily="34" charset="0"/>
                <a:ea typeface="Verdana" pitchFamily="34" charset="0"/>
                <a:cs typeface="Verdana" pitchFamily="34" charset="0"/>
              </a:rPr>
              <a:t>Commercial release 1Q 2017</a:t>
            </a:r>
          </a:p>
          <a:p>
            <a:pPr lvl="1"/>
            <a:r>
              <a:rPr lang="en-GB" dirty="0" smtClean="0">
                <a:solidFill>
                  <a:srgbClr val="00B050"/>
                </a:solidFill>
                <a:latin typeface="Verdana" pitchFamily="34" charset="0"/>
                <a:ea typeface="Verdana" pitchFamily="34" charset="0"/>
                <a:cs typeface="Verdana" pitchFamily="34" charset="0"/>
              </a:rPr>
              <a:t>Aggressive social media promotion</a:t>
            </a:r>
          </a:p>
          <a:p>
            <a:pPr lvl="1"/>
            <a:r>
              <a:rPr lang="en-GB" dirty="0" smtClean="0">
                <a:solidFill>
                  <a:srgbClr val="00B050"/>
                </a:solidFill>
                <a:latin typeface="Verdana" pitchFamily="34" charset="0"/>
                <a:ea typeface="Verdana" pitchFamily="34" charset="0"/>
                <a:cs typeface="Verdana" pitchFamily="34" charset="0"/>
              </a:rPr>
              <a:t>Active in social entrepreneurs forums</a:t>
            </a:r>
          </a:p>
          <a:p>
            <a:pPr lvl="1"/>
            <a:r>
              <a:rPr lang="en-GB" dirty="0" smtClean="0">
                <a:solidFill>
                  <a:srgbClr val="00B050"/>
                </a:solidFill>
                <a:latin typeface="Verdana" pitchFamily="34" charset="0"/>
                <a:ea typeface="Verdana" pitchFamily="34" charset="0"/>
                <a:cs typeface="Verdana" pitchFamily="34" charset="0"/>
              </a:rPr>
              <a:t>Storytelling videos, stories</a:t>
            </a:r>
          </a:p>
          <a:p>
            <a:pPr lvl="1"/>
            <a:r>
              <a:rPr lang="en-GB" dirty="0" smtClean="0">
                <a:solidFill>
                  <a:srgbClr val="00B050"/>
                </a:solidFill>
                <a:latin typeface="Verdana" pitchFamily="34" charset="0"/>
                <a:ea typeface="Verdana" pitchFamily="34" charset="0"/>
                <a:cs typeface="Verdana" pitchFamily="34" charset="0"/>
              </a:rPr>
              <a:t>Participating in key groups (European Clothing Action Plan, ILO Child Labour Plan</a:t>
            </a:r>
            <a:endParaRPr lang="en-GB" dirty="0">
              <a:solidFill>
                <a:srgbClr val="00B050"/>
              </a:solidFill>
              <a:latin typeface="Verdana" pitchFamily="34" charset="0"/>
              <a:ea typeface="Verdana" pitchFamily="34" charset="0"/>
              <a:cs typeface="Verdan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5400" dirty="0" smtClean="0">
                <a:solidFill>
                  <a:srgbClr val="00B050"/>
                </a:solidFill>
                <a:latin typeface="Verdana" pitchFamily="34" charset="0"/>
                <a:ea typeface="Verdana" pitchFamily="34" charset="0"/>
                <a:cs typeface="Verdana" pitchFamily="34" charset="0"/>
              </a:rPr>
              <a:t>Annexes</a:t>
            </a:r>
            <a:br>
              <a:rPr lang="en-GB" sz="5400" dirty="0" smtClean="0">
                <a:solidFill>
                  <a:srgbClr val="00B050"/>
                </a:solidFill>
                <a:latin typeface="Verdana" pitchFamily="34" charset="0"/>
                <a:ea typeface="Verdana" pitchFamily="34" charset="0"/>
                <a:cs typeface="Verdana" pitchFamily="34" charset="0"/>
              </a:rPr>
            </a:br>
            <a:endParaRPr lang="en-GB" sz="5400" dirty="0">
              <a:solidFill>
                <a:srgbClr val="00B050"/>
              </a:solidFill>
              <a:latin typeface="Verdana" pitchFamily="34" charset="0"/>
              <a:ea typeface="Verdana" pitchFamily="34" charset="0"/>
              <a:cs typeface="Verdan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1340768"/>
            <a:ext cx="8208912" cy="5112568"/>
          </a:xfrm>
        </p:spPr>
        <p:txBody>
          <a:bodyPr>
            <a:noAutofit/>
          </a:bodyPr>
          <a:lstStyle/>
          <a:p>
            <a:pPr algn="l"/>
            <a:r>
              <a:rPr lang="en-AU" sz="2000" b="1" dirty="0" smtClean="0">
                <a:solidFill>
                  <a:srgbClr val="00B050"/>
                </a:solidFill>
                <a:latin typeface="Verdana" pitchFamily="34" charset="0"/>
                <a:ea typeface="Verdana" pitchFamily="34" charset="0"/>
                <a:cs typeface="Verdana" pitchFamily="34" charset="0"/>
              </a:rPr>
              <a:t>The Goal 4</a:t>
            </a:r>
            <a:r>
              <a:rPr lang="en-AU" sz="2000" dirty="0" smtClean="0">
                <a:solidFill>
                  <a:srgbClr val="00B050"/>
                </a:solidFill>
                <a:latin typeface="Verdana" pitchFamily="34" charset="0"/>
                <a:ea typeface="Verdana" pitchFamily="34" charset="0"/>
                <a:cs typeface="Verdana" pitchFamily="34" charset="0"/>
              </a:rPr>
              <a:t>: Quality education: Ensure inclusive and equitable quality education and promote lifelong opportunities for all.</a:t>
            </a:r>
            <a:endParaRPr lang="en-GB" sz="2000" dirty="0" smtClean="0">
              <a:solidFill>
                <a:srgbClr val="00B050"/>
              </a:solidFill>
              <a:latin typeface="Verdana" pitchFamily="34" charset="0"/>
              <a:ea typeface="Verdana" pitchFamily="34" charset="0"/>
              <a:cs typeface="Verdana" pitchFamily="34" charset="0"/>
            </a:endParaRPr>
          </a:p>
          <a:p>
            <a:pPr algn="l"/>
            <a:r>
              <a:rPr lang="en-AU" sz="2000" dirty="0" smtClean="0">
                <a:solidFill>
                  <a:srgbClr val="00B050"/>
                </a:solidFill>
                <a:latin typeface="Verdana" pitchFamily="34" charset="0"/>
                <a:ea typeface="Verdana" pitchFamily="34" charset="0"/>
                <a:cs typeface="Verdana" pitchFamily="34" charset="0"/>
              </a:rPr>
              <a:t>- With our mission, we are expecting to contribute to this goal.</a:t>
            </a:r>
            <a:endParaRPr lang="en-GB" sz="2000" dirty="0" smtClean="0">
              <a:solidFill>
                <a:srgbClr val="00B050"/>
              </a:solidFill>
              <a:latin typeface="Verdana" pitchFamily="34" charset="0"/>
              <a:ea typeface="Verdana" pitchFamily="34" charset="0"/>
              <a:cs typeface="Verdana" pitchFamily="34" charset="0"/>
            </a:endParaRPr>
          </a:p>
          <a:p>
            <a:pPr algn="l"/>
            <a:endParaRPr lang="en-AU" sz="2000" dirty="0" smtClean="0">
              <a:solidFill>
                <a:srgbClr val="00B050"/>
              </a:solidFill>
              <a:latin typeface="Verdana" pitchFamily="34" charset="0"/>
              <a:ea typeface="Verdana" pitchFamily="34" charset="0"/>
              <a:cs typeface="Verdana" pitchFamily="34" charset="0"/>
            </a:endParaRPr>
          </a:p>
          <a:p>
            <a:pPr algn="l"/>
            <a:r>
              <a:rPr lang="en-AU" sz="2000" b="1" dirty="0" smtClean="0">
                <a:solidFill>
                  <a:srgbClr val="00B050"/>
                </a:solidFill>
                <a:latin typeface="Verdana" pitchFamily="34" charset="0"/>
                <a:ea typeface="Verdana" pitchFamily="34" charset="0"/>
                <a:cs typeface="Verdana" pitchFamily="34" charset="0"/>
              </a:rPr>
              <a:t>The Goal 12: </a:t>
            </a:r>
            <a:r>
              <a:rPr lang="en-AU" sz="2000" dirty="0" smtClean="0">
                <a:solidFill>
                  <a:srgbClr val="00B050"/>
                </a:solidFill>
                <a:latin typeface="Verdana" pitchFamily="34" charset="0"/>
                <a:ea typeface="Verdana" pitchFamily="34" charset="0"/>
                <a:cs typeface="Verdana" pitchFamily="34" charset="0"/>
              </a:rPr>
              <a:t>Responsible consumption, production: Ensure sustainable consumption and production patterns.</a:t>
            </a:r>
            <a:endParaRPr lang="en-GB" sz="2000" dirty="0" smtClean="0">
              <a:solidFill>
                <a:srgbClr val="00B050"/>
              </a:solidFill>
              <a:latin typeface="Verdana" pitchFamily="34" charset="0"/>
              <a:ea typeface="Verdana" pitchFamily="34" charset="0"/>
              <a:cs typeface="Verdana" pitchFamily="34" charset="0"/>
            </a:endParaRPr>
          </a:p>
          <a:p>
            <a:pPr algn="l"/>
            <a:r>
              <a:rPr lang="en-AU" sz="2000" dirty="0" smtClean="0">
                <a:solidFill>
                  <a:srgbClr val="00B050"/>
                </a:solidFill>
                <a:latin typeface="Verdana" pitchFamily="34" charset="0"/>
                <a:ea typeface="Verdana" pitchFamily="34" charset="0"/>
                <a:cs typeface="Verdana" pitchFamily="34" charset="0"/>
              </a:rPr>
              <a:t>- With our objective of circular economy, we are expecting to increase awareness and help to fulfil some of the targets related to this goal. For example, “substantially reduce waste generation through prevention, reduction, recycling and reuse”.</a:t>
            </a:r>
            <a:endParaRPr lang="en-GB" sz="2000" dirty="0" smtClean="0">
              <a:solidFill>
                <a:srgbClr val="00B050"/>
              </a:solidFill>
              <a:latin typeface="Verdana" pitchFamily="34" charset="0"/>
              <a:ea typeface="Verdana" pitchFamily="34" charset="0"/>
              <a:cs typeface="Verdana" pitchFamily="34" charset="0"/>
            </a:endParaRPr>
          </a:p>
          <a:p>
            <a:pPr algn="l"/>
            <a:endParaRPr lang="en-GB" sz="2000" dirty="0" smtClean="0">
              <a:solidFill>
                <a:srgbClr val="00B050"/>
              </a:solidFill>
              <a:latin typeface="Verdana" pitchFamily="34" charset="0"/>
              <a:ea typeface="Verdana" pitchFamily="34" charset="0"/>
              <a:cs typeface="Verdana" pitchFamily="34" charset="0"/>
            </a:endParaRPr>
          </a:p>
          <a:p>
            <a:endParaRPr lang="en-GB" sz="1800" dirty="0"/>
          </a:p>
        </p:txBody>
      </p:sp>
      <p:sp>
        <p:nvSpPr>
          <p:cNvPr id="4" name="Title 1"/>
          <p:cNvSpPr txBox="1">
            <a:spLocks/>
          </p:cNvSpPr>
          <p:nvPr/>
        </p:nvSpPr>
        <p:spPr>
          <a:xfrm>
            <a:off x="539552" y="188641"/>
            <a:ext cx="7772400" cy="936103"/>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00B050"/>
                </a:solidFill>
                <a:effectLst/>
                <a:uLnTx/>
                <a:uFillTx/>
                <a:latin typeface="Impact" pitchFamily="34" charset="0"/>
                <a:ea typeface="Verdana" pitchFamily="34" charset="0"/>
                <a:cs typeface="Verdana" pitchFamily="34" charset="0"/>
              </a:rPr>
              <a:t>- Business model – Link</a:t>
            </a:r>
            <a:r>
              <a:rPr kumimoji="0" lang="en-GB" sz="4400" b="0" i="0" u="none" strike="noStrike" kern="1200" cap="none" spc="0" normalizeH="0" noProof="0" dirty="0" smtClean="0">
                <a:ln>
                  <a:noFill/>
                </a:ln>
                <a:solidFill>
                  <a:srgbClr val="00B050"/>
                </a:solidFill>
                <a:effectLst/>
                <a:uLnTx/>
                <a:uFillTx/>
                <a:latin typeface="Impact" pitchFamily="34" charset="0"/>
                <a:ea typeface="Verdana" pitchFamily="34" charset="0"/>
                <a:cs typeface="Verdana" pitchFamily="34" charset="0"/>
              </a:rPr>
              <a:t> with UN SDG</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solidFill>
                  <a:srgbClr val="00B050"/>
                </a:solidFill>
                <a:latin typeface="Impact" pitchFamily="34" charset="0"/>
                <a:ea typeface="Verdana" pitchFamily="34" charset="0"/>
                <a:cs typeface="Verdana" pitchFamily="34" charset="0"/>
              </a:rPr>
              <a:t>The mission</a:t>
            </a:r>
            <a:endParaRPr lang="en-GB" dirty="0">
              <a:solidFill>
                <a:srgbClr val="00B050"/>
              </a:solidFill>
              <a:latin typeface="Impact" pitchFamily="34" charset="0"/>
              <a:ea typeface="Verdana" pitchFamily="34" charset="0"/>
              <a:cs typeface="Verdana" pitchFamily="34" charset="0"/>
            </a:endParaRPr>
          </a:p>
        </p:txBody>
      </p:sp>
      <p:sp>
        <p:nvSpPr>
          <p:cNvPr id="5" name="Subtitle 2"/>
          <p:cNvSpPr>
            <a:spLocks noGrp="1"/>
          </p:cNvSpPr>
          <p:nvPr>
            <p:ph idx="1"/>
          </p:nvPr>
        </p:nvSpPr>
        <p:spPr/>
        <p:txBody>
          <a:bodyPr>
            <a:normAutofit/>
          </a:bodyPr>
          <a:lstStyle/>
          <a:p>
            <a:pPr indent="15875" algn="just">
              <a:buNone/>
            </a:pPr>
            <a:r>
              <a:rPr lang="en-AU" dirty="0" smtClean="0">
                <a:solidFill>
                  <a:srgbClr val="00B050"/>
                </a:solidFill>
                <a:latin typeface="Verdana" pitchFamily="34" charset="0"/>
                <a:ea typeface="Verdana" pitchFamily="34" charset="0"/>
                <a:cs typeface="Verdana" pitchFamily="34" charset="0"/>
              </a:rPr>
              <a:t>Sell a quality product, for a better world, use business as catalyst to improve environmental and social impact.</a:t>
            </a:r>
            <a:endParaRPr lang="en-GB" dirty="0" smtClean="0">
              <a:solidFill>
                <a:srgbClr val="00B050"/>
              </a:solidFill>
              <a:latin typeface="Verdana" pitchFamily="34" charset="0"/>
              <a:ea typeface="Verdana" pitchFamily="34" charset="0"/>
              <a:cs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562074"/>
          </a:xfrm>
        </p:spPr>
        <p:txBody>
          <a:bodyPr/>
          <a:lstStyle/>
          <a:p>
            <a:r>
              <a:rPr lang="en-GB" dirty="0" smtClean="0">
                <a:solidFill>
                  <a:srgbClr val="00B050"/>
                </a:solidFill>
                <a:latin typeface="Impact" pitchFamily="34" charset="0"/>
              </a:rPr>
              <a:t>AGENDA</a:t>
            </a:r>
            <a:endParaRPr lang="en-GB" dirty="0">
              <a:solidFill>
                <a:srgbClr val="00B050"/>
              </a:solidFill>
              <a:latin typeface="Impact" pitchFamily="34" charset="0"/>
            </a:endParaRPr>
          </a:p>
        </p:txBody>
      </p:sp>
      <p:sp>
        <p:nvSpPr>
          <p:cNvPr id="3" name="Content Placeholder 2"/>
          <p:cNvSpPr>
            <a:spLocks noGrp="1"/>
          </p:cNvSpPr>
          <p:nvPr>
            <p:ph idx="1"/>
          </p:nvPr>
        </p:nvSpPr>
        <p:spPr>
          <a:xfrm>
            <a:off x="467544" y="764704"/>
            <a:ext cx="8229600" cy="4958011"/>
          </a:xfrm>
        </p:spPr>
        <p:txBody>
          <a:bodyPr/>
          <a:lstStyle/>
          <a:p>
            <a:r>
              <a:rPr lang="en-GB" sz="2400" dirty="0" smtClean="0">
                <a:solidFill>
                  <a:srgbClr val="00B050"/>
                </a:solidFill>
              </a:rPr>
              <a:t>The concept and slogan</a:t>
            </a:r>
          </a:p>
          <a:p>
            <a:r>
              <a:rPr lang="en-GB" sz="2400" dirty="0" smtClean="0">
                <a:solidFill>
                  <a:srgbClr val="00B050"/>
                </a:solidFill>
              </a:rPr>
              <a:t>The problem/Opportunity</a:t>
            </a:r>
          </a:p>
          <a:p>
            <a:r>
              <a:rPr lang="en-GB" sz="2400" dirty="0" smtClean="0">
                <a:solidFill>
                  <a:srgbClr val="00B050"/>
                </a:solidFill>
              </a:rPr>
              <a:t>The solution</a:t>
            </a:r>
          </a:p>
          <a:p>
            <a:r>
              <a:rPr lang="en-GB" sz="2400" dirty="0" smtClean="0">
                <a:solidFill>
                  <a:srgbClr val="00B050"/>
                </a:solidFill>
              </a:rPr>
              <a:t>The implementation</a:t>
            </a:r>
          </a:p>
          <a:p>
            <a:r>
              <a:rPr lang="en-GB" sz="2400" dirty="0" smtClean="0">
                <a:solidFill>
                  <a:srgbClr val="00B050"/>
                </a:solidFill>
              </a:rPr>
              <a:t>The market</a:t>
            </a:r>
          </a:p>
          <a:p>
            <a:r>
              <a:rPr lang="en-GB" sz="2400" dirty="0" smtClean="0">
                <a:solidFill>
                  <a:srgbClr val="00B050"/>
                </a:solidFill>
              </a:rPr>
              <a:t>The customer</a:t>
            </a:r>
          </a:p>
          <a:p>
            <a:r>
              <a:rPr lang="en-GB" sz="2400" dirty="0" smtClean="0">
                <a:solidFill>
                  <a:srgbClr val="00B050"/>
                </a:solidFill>
              </a:rPr>
              <a:t>The competition</a:t>
            </a:r>
          </a:p>
          <a:p>
            <a:r>
              <a:rPr lang="en-GB" sz="2400" dirty="0" smtClean="0">
                <a:solidFill>
                  <a:srgbClr val="00B050"/>
                </a:solidFill>
              </a:rPr>
              <a:t>Our strategy</a:t>
            </a:r>
          </a:p>
          <a:p>
            <a:r>
              <a:rPr lang="en-GB" sz="2400" dirty="0" smtClean="0">
                <a:solidFill>
                  <a:srgbClr val="00B050"/>
                </a:solidFill>
              </a:rPr>
              <a:t>The team</a:t>
            </a:r>
          </a:p>
          <a:p>
            <a:r>
              <a:rPr lang="en-GB" sz="2400" dirty="0" smtClean="0">
                <a:solidFill>
                  <a:srgbClr val="00B050"/>
                </a:solidFill>
              </a:rPr>
              <a:t>Market challenges</a:t>
            </a:r>
          </a:p>
          <a:p>
            <a:r>
              <a:rPr lang="en-GB" sz="2400" dirty="0" smtClean="0">
                <a:solidFill>
                  <a:srgbClr val="00B050"/>
                </a:solidFill>
              </a:rPr>
              <a:t>Market plan</a:t>
            </a:r>
          </a:p>
          <a:p>
            <a:r>
              <a:rPr lang="en-GB" sz="2400" dirty="0" smtClean="0">
                <a:solidFill>
                  <a:srgbClr val="00B050"/>
                </a:solidFill>
              </a:rPr>
              <a:t>Business </a:t>
            </a:r>
            <a:r>
              <a:rPr lang="en-GB" sz="2400" dirty="0" smtClean="0">
                <a:solidFill>
                  <a:srgbClr val="00B050"/>
                </a:solidFill>
              </a:rPr>
              <a:t>model</a:t>
            </a:r>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0"/>
            <a:ext cx="8229600" cy="562074"/>
          </a:xfrm>
        </p:spPr>
        <p:txBody>
          <a:bodyPr/>
          <a:lstStyle/>
          <a:p>
            <a:r>
              <a:rPr lang="en-GB" dirty="0" smtClean="0">
                <a:solidFill>
                  <a:srgbClr val="00B050"/>
                </a:solidFill>
                <a:latin typeface="Impact" pitchFamily="34" charset="0"/>
                <a:ea typeface="Verdana" pitchFamily="34" charset="0"/>
                <a:cs typeface="Verdana" pitchFamily="34" charset="0"/>
              </a:rPr>
              <a:t>The mission</a:t>
            </a:r>
            <a:endParaRPr lang="en-GB" dirty="0">
              <a:solidFill>
                <a:srgbClr val="00B050"/>
              </a:solidFill>
              <a:latin typeface="Impact" pitchFamily="34" charset="0"/>
              <a:ea typeface="Verdana" pitchFamily="34" charset="0"/>
              <a:cs typeface="Verdana" pitchFamily="34" charset="0"/>
            </a:endParaRPr>
          </a:p>
        </p:txBody>
      </p:sp>
      <p:graphicFrame>
        <p:nvGraphicFramePr>
          <p:cNvPr id="7" name="Table 6"/>
          <p:cNvGraphicFramePr>
            <a:graphicFrameLocks noGrp="1"/>
          </p:cNvGraphicFramePr>
          <p:nvPr/>
        </p:nvGraphicFramePr>
        <p:xfrm>
          <a:off x="611560" y="1124739"/>
          <a:ext cx="7848871" cy="4877903"/>
        </p:xfrm>
        <a:graphic>
          <a:graphicData uri="http://schemas.openxmlformats.org/drawingml/2006/table">
            <a:tbl>
              <a:tblPr/>
              <a:tblGrid>
                <a:gridCol w="280317"/>
                <a:gridCol w="3824139"/>
                <a:gridCol w="159310"/>
                <a:gridCol w="3585105"/>
              </a:tblGrid>
              <a:tr h="199071">
                <a:tc>
                  <a:txBody>
                    <a:bodyPr/>
                    <a:lstStyle/>
                    <a:p>
                      <a:pPr algn="l" fontAlgn="b"/>
                      <a:r>
                        <a:rPr lang="en-GB" sz="900" b="0" i="0" u="none" strike="noStrike" dirty="0">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600" b="1" i="0" u="none" strike="noStrike" dirty="0" smtClean="0">
                          <a:solidFill>
                            <a:srgbClr val="000000"/>
                          </a:solidFill>
                          <a:latin typeface="Arial"/>
                        </a:rPr>
                        <a:t>What we </a:t>
                      </a:r>
                      <a:r>
                        <a:rPr lang="en-GB" sz="1600" b="1" i="0" u="none" strike="noStrike" dirty="0">
                          <a:solidFill>
                            <a:srgbClr val="000000"/>
                          </a:solidFill>
                          <a:latin typeface="Arial"/>
                        </a:rPr>
                        <a:t>would like to be </a:t>
                      </a:r>
                    </a:p>
                  </a:txBody>
                  <a:tcPr marL="8594" marR="8594" marT="859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600" b="0" i="0" u="none" strike="noStrike">
                          <a:solidFill>
                            <a:srgbClr val="000000"/>
                          </a:solidFill>
                          <a:latin typeface="Arial"/>
                        </a:rPr>
                        <a:t> </a:t>
                      </a:r>
                    </a:p>
                  </a:txBody>
                  <a:tcPr marL="8594" marR="8594" marT="859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600" b="1" i="0" u="none" strike="noStrike" dirty="0" smtClean="0">
                          <a:solidFill>
                            <a:srgbClr val="000000"/>
                          </a:solidFill>
                          <a:latin typeface="Arial"/>
                        </a:rPr>
                        <a:t>What we </a:t>
                      </a:r>
                      <a:r>
                        <a:rPr lang="en-GB" sz="1600" b="1" i="0" u="none" strike="noStrike" dirty="0">
                          <a:solidFill>
                            <a:srgbClr val="000000"/>
                          </a:solidFill>
                          <a:latin typeface="Arial"/>
                        </a:rPr>
                        <a:t>don't want to be</a:t>
                      </a:r>
                    </a:p>
                  </a:txBody>
                  <a:tcPr marL="8594" marR="8594" marT="85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0780">
                <a:tc>
                  <a:txBody>
                    <a:bodyPr/>
                    <a:lstStyle/>
                    <a:p>
                      <a:pPr algn="l" fontAlgn="b"/>
                      <a:r>
                        <a:rPr lang="en-GB" sz="900" b="0" i="0" u="none" strike="noStrike">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8594" marR="8594" marT="8594"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8594" marR="8594" marT="8594"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latin typeface="Arial"/>
                        </a:rPr>
                        <a:t> </a:t>
                      </a:r>
                    </a:p>
                  </a:txBody>
                  <a:tcPr marL="8594" marR="8594" marT="85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5911">
                <a:tc>
                  <a:txBody>
                    <a:bodyPr/>
                    <a:lstStyle/>
                    <a:p>
                      <a:pPr algn="ctr" fontAlgn="b"/>
                      <a:r>
                        <a:rPr lang="en-GB" sz="1200" b="1" i="0" u="none" strike="noStrike" dirty="0">
                          <a:solidFill>
                            <a:srgbClr val="00B050"/>
                          </a:solidFill>
                          <a:latin typeface="Arial"/>
                        </a:rPr>
                        <a:t>√</a:t>
                      </a:r>
                    </a:p>
                  </a:txBody>
                  <a:tcPr marL="8594" marR="8594" marT="85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latin typeface="Arial"/>
                        </a:rPr>
                        <a:t>Social </a:t>
                      </a:r>
                      <a:r>
                        <a:rPr lang="en-GB" sz="1200" b="0" i="0" u="none" strike="noStrike" dirty="0" smtClean="0">
                          <a:solidFill>
                            <a:srgbClr val="000000"/>
                          </a:solidFill>
                          <a:latin typeface="Arial"/>
                        </a:rPr>
                        <a:t>Entrepreneur</a:t>
                      </a:r>
                      <a:endParaRPr lang="en-GB" sz="1200" b="0" i="0" u="none" strike="noStrike" dirty="0">
                        <a:solidFill>
                          <a:srgbClr val="000000"/>
                        </a:solidFill>
                        <a:latin typeface="Arial"/>
                      </a:endParaRPr>
                    </a:p>
                  </a:txBody>
                  <a:tcPr marL="8594" marR="8594" marT="859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FF0000"/>
                          </a:solidFill>
                          <a:latin typeface="Arial"/>
                        </a:rPr>
                        <a:t>X</a:t>
                      </a:r>
                    </a:p>
                  </a:txBody>
                  <a:tcPr marL="8594" marR="8594" marT="859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latin typeface="Arial"/>
                        </a:rPr>
                        <a:t>Entrepreneur</a:t>
                      </a:r>
                    </a:p>
                  </a:txBody>
                  <a:tcPr marL="8594" marR="8594" marT="85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71">
                <a:tc>
                  <a:txBody>
                    <a:bodyPr/>
                    <a:lstStyle/>
                    <a:p>
                      <a:pPr algn="l" fontAlgn="b"/>
                      <a:r>
                        <a:rPr lang="en-GB" sz="1200" b="0" i="0" u="none" strike="noStrike">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dirty="0">
                          <a:solidFill>
                            <a:srgbClr val="000000"/>
                          </a:solidFill>
                          <a:latin typeface="Arial"/>
                        </a:rPr>
                        <a:t> </a:t>
                      </a:r>
                    </a:p>
                  </a:txBody>
                  <a:tcPr marL="8594" marR="8594" marT="85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GB" sz="1200" b="0" i="0" u="none" strike="noStrike">
                        <a:solidFill>
                          <a:srgbClr val="000000"/>
                        </a:solidFill>
                        <a:latin typeface="Arial"/>
                      </a:endParaRPr>
                    </a:p>
                  </a:txBody>
                  <a:tcPr marL="8594" marR="8594" marT="85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a:solidFill>
                            <a:srgbClr val="000000"/>
                          </a:solidFill>
                          <a:latin typeface="Arial"/>
                        </a:rPr>
                        <a:t> </a:t>
                      </a:r>
                    </a:p>
                  </a:txBody>
                  <a:tcPr marL="8594" marR="8594" marT="85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5911">
                <a:tc>
                  <a:txBody>
                    <a:bodyPr/>
                    <a:lstStyle/>
                    <a:p>
                      <a:pPr algn="ctr" fontAlgn="b"/>
                      <a:r>
                        <a:rPr lang="en-GB" sz="1200" b="1" i="0" u="none" strike="noStrike">
                          <a:solidFill>
                            <a:srgbClr val="00B050"/>
                          </a:solidFill>
                          <a:latin typeface="Arial"/>
                        </a:rPr>
                        <a:t>√</a:t>
                      </a:r>
                    </a:p>
                  </a:txBody>
                  <a:tcPr marL="8594" marR="8594" marT="8594"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latin typeface="Arial"/>
                        </a:rPr>
                        <a:t>Social brand with a </a:t>
                      </a:r>
                      <a:r>
                        <a:rPr lang="en-GB" sz="1200" b="0" i="0" u="none" strike="noStrike" dirty="0" smtClean="0">
                          <a:solidFill>
                            <a:srgbClr val="000000"/>
                          </a:solidFill>
                          <a:latin typeface="Arial"/>
                        </a:rPr>
                        <a:t>purpose</a:t>
                      </a:r>
                      <a:endParaRPr lang="en-GB" sz="1200" b="0" i="0" u="none" strike="noStrike" dirty="0">
                        <a:solidFill>
                          <a:srgbClr val="000000"/>
                        </a:solidFill>
                        <a:latin typeface="Arial"/>
                      </a:endParaRPr>
                    </a:p>
                  </a:txBody>
                  <a:tcPr marL="8594" marR="8594" marT="859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FF0000"/>
                          </a:solidFill>
                          <a:latin typeface="Arial"/>
                        </a:rPr>
                        <a:t>X</a:t>
                      </a:r>
                    </a:p>
                  </a:txBody>
                  <a:tcPr marL="8594" marR="8594" marT="859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latin typeface="Arial"/>
                        </a:rPr>
                        <a:t>New sustainable fashion brand</a:t>
                      </a:r>
                    </a:p>
                  </a:txBody>
                  <a:tcPr marL="8594" marR="8594" marT="859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9071">
                <a:tc>
                  <a:txBody>
                    <a:bodyPr/>
                    <a:lstStyle/>
                    <a:p>
                      <a:pPr algn="l" fontAlgn="b"/>
                      <a:r>
                        <a:rPr lang="en-GB" sz="1200" b="0" i="0" u="none" strike="noStrike">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dirty="0">
                          <a:solidFill>
                            <a:srgbClr val="000000"/>
                          </a:solidFill>
                          <a:latin typeface="Arial"/>
                        </a:rPr>
                        <a:t> </a:t>
                      </a:r>
                    </a:p>
                  </a:txBody>
                  <a:tcPr marL="8594" marR="8594" marT="85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GB" sz="1200" b="0" i="0" u="none" strike="noStrike">
                        <a:solidFill>
                          <a:srgbClr val="000000"/>
                        </a:solidFill>
                        <a:latin typeface="Arial"/>
                      </a:endParaRPr>
                    </a:p>
                  </a:txBody>
                  <a:tcPr marL="8594" marR="8594" marT="85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a:solidFill>
                            <a:srgbClr val="000000"/>
                          </a:solidFill>
                          <a:latin typeface="Arial"/>
                        </a:rPr>
                        <a:t> </a:t>
                      </a:r>
                    </a:p>
                  </a:txBody>
                  <a:tcPr marL="8594" marR="8594" marT="85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5911">
                <a:tc>
                  <a:txBody>
                    <a:bodyPr/>
                    <a:lstStyle/>
                    <a:p>
                      <a:pPr algn="ctr" fontAlgn="b"/>
                      <a:r>
                        <a:rPr lang="en-GB" sz="1200" b="1" i="0" u="none" strike="noStrike">
                          <a:solidFill>
                            <a:srgbClr val="00B050"/>
                          </a:solidFill>
                          <a:latin typeface="Arial"/>
                        </a:rPr>
                        <a:t>√</a:t>
                      </a:r>
                    </a:p>
                  </a:txBody>
                  <a:tcPr marL="8594" marR="8594" marT="8594"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latin typeface="Arial"/>
                        </a:rPr>
                        <a:t>Marketing "our story"</a:t>
                      </a:r>
                    </a:p>
                  </a:txBody>
                  <a:tcPr marL="8594" marR="8594" marT="859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FF0000"/>
                          </a:solidFill>
                          <a:latin typeface="Arial"/>
                        </a:rPr>
                        <a:t>X</a:t>
                      </a:r>
                    </a:p>
                  </a:txBody>
                  <a:tcPr marL="8594" marR="8594" marT="859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latin typeface="Arial"/>
                        </a:rPr>
                        <a:t>Marketing sustainable clothing</a:t>
                      </a:r>
                    </a:p>
                  </a:txBody>
                  <a:tcPr marL="8594" marR="8594" marT="859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9071">
                <a:tc>
                  <a:txBody>
                    <a:bodyPr/>
                    <a:lstStyle/>
                    <a:p>
                      <a:pPr algn="l" fontAlgn="b"/>
                      <a:r>
                        <a:rPr lang="en-GB" sz="1200" b="0" i="0" u="none" strike="noStrike">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dirty="0">
                          <a:solidFill>
                            <a:srgbClr val="000000"/>
                          </a:solidFill>
                          <a:latin typeface="Arial"/>
                        </a:rPr>
                        <a:t> </a:t>
                      </a:r>
                    </a:p>
                  </a:txBody>
                  <a:tcPr marL="8594" marR="8594" marT="85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GB" sz="1200" b="0" i="0" u="none" strike="noStrike">
                        <a:solidFill>
                          <a:srgbClr val="000000"/>
                        </a:solidFill>
                        <a:latin typeface="Arial"/>
                      </a:endParaRPr>
                    </a:p>
                  </a:txBody>
                  <a:tcPr marL="8594" marR="8594" marT="85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a:solidFill>
                            <a:srgbClr val="000000"/>
                          </a:solidFill>
                          <a:latin typeface="Arial"/>
                        </a:rPr>
                        <a:t> </a:t>
                      </a:r>
                    </a:p>
                  </a:txBody>
                  <a:tcPr marL="8594" marR="8594" marT="85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5911">
                <a:tc>
                  <a:txBody>
                    <a:bodyPr/>
                    <a:lstStyle/>
                    <a:p>
                      <a:pPr algn="ctr" fontAlgn="b"/>
                      <a:r>
                        <a:rPr lang="en-GB" sz="1200" b="1" i="0" u="none" strike="noStrike">
                          <a:solidFill>
                            <a:srgbClr val="00B050"/>
                          </a:solidFill>
                          <a:latin typeface="Arial"/>
                        </a:rPr>
                        <a:t>√</a:t>
                      </a:r>
                    </a:p>
                  </a:txBody>
                  <a:tcPr marL="8594" marR="8594" marT="85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200" b="0" i="0" u="none" strike="noStrike" dirty="0">
                          <a:solidFill>
                            <a:srgbClr val="000000"/>
                          </a:solidFill>
                          <a:latin typeface="Arial"/>
                        </a:rPr>
                        <a:t>Motivate customer to buy because </a:t>
                      </a:r>
                      <a:r>
                        <a:rPr lang="en-GB" sz="1200" b="0" i="0" u="none" strike="noStrike" dirty="0" smtClean="0">
                          <a:solidFill>
                            <a:srgbClr val="000000"/>
                          </a:solidFill>
                          <a:latin typeface="Arial"/>
                        </a:rPr>
                        <a:t>of our </a:t>
                      </a:r>
                      <a:r>
                        <a:rPr lang="en-GB" sz="1200" b="0" i="0" u="none" strike="noStrike" dirty="0">
                          <a:solidFill>
                            <a:srgbClr val="000000"/>
                          </a:solidFill>
                          <a:latin typeface="Arial"/>
                        </a:rPr>
                        <a:t>story</a:t>
                      </a:r>
                    </a:p>
                  </a:txBody>
                  <a:tcPr marL="8594" marR="8594" marT="859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1" i="0" u="none" strike="noStrike">
                          <a:solidFill>
                            <a:srgbClr val="FF0000"/>
                          </a:solidFill>
                          <a:latin typeface="Arial"/>
                        </a:rPr>
                        <a:t>X</a:t>
                      </a:r>
                    </a:p>
                  </a:txBody>
                  <a:tcPr marL="8594" marR="8594" marT="859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200" b="0" i="0" u="none" strike="noStrike">
                          <a:solidFill>
                            <a:srgbClr val="000000"/>
                          </a:solidFill>
                          <a:latin typeface="Arial"/>
                        </a:rPr>
                        <a:t>Motivate customer to buy because we sell</a:t>
                      </a:r>
                    </a:p>
                  </a:txBody>
                  <a:tcPr marL="8594" marR="8594" marT="8594" marB="0" anchor="b">
                    <a:lnL>
                      <a:noFill/>
                    </a:lnL>
                    <a:lnR w="12700" cap="flat" cmpd="sng" algn="ctr">
                      <a:solidFill>
                        <a:srgbClr val="000000"/>
                      </a:solidFill>
                      <a:prstDash val="solid"/>
                      <a:round/>
                      <a:headEnd type="none" w="med" len="med"/>
                      <a:tailEnd type="none" w="med" len="med"/>
                    </a:lnR>
                    <a:lnT>
                      <a:noFill/>
                    </a:lnT>
                    <a:lnB>
                      <a:noFill/>
                    </a:lnB>
                  </a:tcPr>
                </a:tc>
              </a:tr>
              <a:tr h="199071">
                <a:tc>
                  <a:txBody>
                    <a:bodyPr/>
                    <a:lstStyle/>
                    <a:p>
                      <a:pPr algn="l" fontAlgn="b"/>
                      <a:r>
                        <a:rPr lang="en-GB" sz="1200" b="0" i="0" u="none" strike="noStrike">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latin typeface="Arial"/>
                        </a:rPr>
                        <a:t>Because they want to contribute to the solution</a:t>
                      </a:r>
                    </a:p>
                  </a:txBody>
                  <a:tcPr marL="8594" marR="8594" marT="859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latin typeface="Arial"/>
                        </a:rPr>
                        <a:t> </a:t>
                      </a:r>
                    </a:p>
                  </a:txBody>
                  <a:tcPr marL="8594" marR="8594" marT="859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latin typeface="Arial"/>
                        </a:rPr>
                        <a:t>sustainable clothes</a:t>
                      </a:r>
                    </a:p>
                  </a:txBody>
                  <a:tcPr marL="8594" marR="8594" marT="859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9071">
                <a:tc>
                  <a:txBody>
                    <a:bodyPr/>
                    <a:lstStyle/>
                    <a:p>
                      <a:pPr algn="l" fontAlgn="b"/>
                      <a:r>
                        <a:rPr lang="en-GB" sz="1200" b="0" i="0" u="none" strike="noStrike">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dirty="0">
                          <a:solidFill>
                            <a:srgbClr val="000000"/>
                          </a:solidFill>
                          <a:latin typeface="Arial"/>
                        </a:rPr>
                        <a:t> </a:t>
                      </a:r>
                    </a:p>
                  </a:txBody>
                  <a:tcPr marL="8594" marR="8594" marT="85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GB" sz="1200" b="0" i="0" u="none" strike="noStrike">
                        <a:solidFill>
                          <a:srgbClr val="000000"/>
                        </a:solidFill>
                        <a:latin typeface="Arial"/>
                      </a:endParaRPr>
                    </a:p>
                  </a:txBody>
                  <a:tcPr marL="8594" marR="8594" marT="85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a:solidFill>
                            <a:srgbClr val="000000"/>
                          </a:solidFill>
                          <a:latin typeface="Arial"/>
                        </a:rPr>
                        <a:t> </a:t>
                      </a:r>
                    </a:p>
                  </a:txBody>
                  <a:tcPr marL="8594" marR="8594" marT="85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5911">
                <a:tc>
                  <a:txBody>
                    <a:bodyPr/>
                    <a:lstStyle/>
                    <a:p>
                      <a:pPr algn="ctr" fontAlgn="b"/>
                      <a:r>
                        <a:rPr lang="en-GB" sz="1200" b="1" i="0" u="none" strike="noStrike">
                          <a:solidFill>
                            <a:srgbClr val="00B050"/>
                          </a:solidFill>
                          <a:latin typeface="Arial"/>
                        </a:rPr>
                        <a:t>√</a:t>
                      </a:r>
                    </a:p>
                  </a:txBody>
                  <a:tcPr marL="8594" marR="8594" marT="8594"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latin typeface="Arial"/>
                        </a:rPr>
                        <a:t>Our purpose is to contribute to have a better world</a:t>
                      </a:r>
                    </a:p>
                  </a:txBody>
                  <a:tcPr marL="8594" marR="8594" marT="859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FF0000"/>
                          </a:solidFill>
                          <a:latin typeface="Arial"/>
                        </a:rPr>
                        <a:t>X</a:t>
                      </a:r>
                    </a:p>
                  </a:txBody>
                  <a:tcPr marL="8594" marR="8594" marT="859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latin typeface="Arial"/>
                        </a:rPr>
                        <a:t>Our purposes can't just be sell sustainable clothing</a:t>
                      </a:r>
                    </a:p>
                  </a:txBody>
                  <a:tcPr marL="8594" marR="8594" marT="859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5911">
                <a:tc>
                  <a:txBody>
                    <a:bodyPr/>
                    <a:lstStyle/>
                    <a:p>
                      <a:pPr algn="ctr" fontAlgn="b"/>
                      <a:r>
                        <a:rPr lang="en-GB" sz="1200" b="1" i="0" u="none" strike="noStrike">
                          <a:solidFill>
                            <a:srgbClr val="00B05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a:solidFill>
                            <a:srgbClr val="000000"/>
                          </a:solidFill>
                          <a:latin typeface="Arial"/>
                        </a:rPr>
                        <a:t> </a:t>
                      </a:r>
                    </a:p>
                  </a:txBody>
                  <a:tcPr marL="8594" marR="8594" marT="85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200" b="1" i="0" u="none" strike="noStrike" dirty="0">
                        <a:solidFill>
                          <a:srgbClr val="FF0000"/>
                        </a:solidFill>
                        <a:latin typeface="Arial"/>
                      </a:endParaRPr>
                    </a:p>
                  </a:txBody>
                  <a:tcPr marL="8594" marR="8594" marT="85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a:solidFill>
                            <a:srgbClr val="000000"/>
                          </a:solidFill>
                          <a:latin typeface="Arial"/>
                        </a:rPr>
                        <a:t> </a:t>
                      </a:r>
                    </a:p>
                  </a:txBody>
                  <a:tcPr marL="8594" marR="8594" marT="85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5911">
                <a:tc>
                  <a:txBody>
                    <a:bodyPr/>
                    <a:lstStyle/>
                    <a:p>
                      <a:pPr algn="ctr" fontAlgn="b"/>
                      <a:r>
                        <a:rPr lang="en-GB" sz="1200" b="1" i="0" u="none" strike="noStrike">
                          <a:solidFill>
                            <a:srgbClr val="00B050"/>
                          </a:solidFill>
                          <a:latin typeface="Arial"/>
                        </a:rPr>
                        <a:t>√</a:t>
                      </a:r>
                    </a:p>
                  </a:txBody>
                  <a:tcPr marL="8594" marR="8594" marT="85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200" b="0" i="0" u="none" strike="noStrike" dirty="0">
                          <a:solidFill>
                            <a:srgbClr val="000000"/>
                          </a:solidFill>
                          <a:latin typeface="Arial"/>
                        </a:rPr>
                        <a:t>We will offer a "one stop shop" concept to </a:t>
                      </a:r>
                      <a:r>
                        <a:rPr lang="en-GB" sz="1200" b="0" i="0" u="none" strike="noStrike" dirty="0" smtClean="0">
                          <a:solidFill>
                            <a:srgbClr val="000000"/>
                          </a:solidFill>
                          <a:latin typeface="Arial"/>
                        </a:rPr>
                        <a:t>the customer</a:t>
                      </a:r>
                      <a:endParaRPr lang="en-GB" sz="1200" b="0" i="0" u="none" strike="noStrike" dirty="0">
                        <a:solidFill>
                          <a:srgbClr val="000000"/>
                        </a:solidFill>
                        <a:latin typeface="Arial"/>
                      </a:endParaRPr>
                    </a:p>
                  </a:txBody>
                  <a:tcPr marL="8594" marR="8594" marT="859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1" i="0" u="none" strike="noStrike" dirty="0">
                          <a:solidFill>
                            <a:srgbClr val="FF0000"/>
                          </a:solidFill>
                          <a:latin typeface="Arial"/>
                        </a:rPr>
                        <a:t>X</a:t>
                      </a:r>
                    </a:p>
                  </a:txBody>
                  <a:tcPr marL="8594" marR="8594" marT="859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200" b="0" i="0" u="none" strike="noStrike">
                          <a:solidFill>
                            <a:srgbClr val="000000"/>
                          </a:solidFill>
                          <a:latin typeface="Arial"/>
                        </a:rPr>
                        <a:t>We just don't want to be only an online retailer</a:t>
                      </a:r>
                    </a:p>
                  </a:txBody>
                  <a:tcPr marL="8594" marR="8594" marT="8594" marB="0" anchor="b">
                    <a:lnL>
                      <a:noFill/>
                    </a:lnL>
                    <a:lnR w="12700" cap="flat" cmpd="sng" algn="ctr">
                      <a:solidFill>
                        <a:srgbClr val="000000"/>
                      </a:solidFill>
                      <a:prstDash val="solid"/>
                      <a:round/>
                      <a:headEnd type="none" w="med" len="med"/>
                      <a:tailEnd type="none" w="med" len="med"/>
                    </a:lnR>
                    <a:lnT>
                      <a:noFill/>
                    </a:lnT>
                    <a:lnB>
                      <a:noFill/>
                    </a:lnB>
                  </a:tcPr>
                </a:tc>
              </a:tr>
              <a:tr h="199071">
                <a:tc>
                  <a:txBody>
                    <a:bodyPr/>
                    <a:lstStyle/>
                    <a:p>
                      <a:pPr algn="l" fontAlgn="b"/>
                      <a:r>
                        <a:rPr lang="en-GB" sz="1200" b="0" i="0" u="none" strike="noStrike">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latin typeface="Arial"/>
                        </a:rPr>
                        <a:t>based on </a:t>
                      </a:r>
                      <a:r>
                        <a:rPr lang="en-GB" sz="1200" b="0" i="0" u="none" strike="noStrike" dirty="0" smtClean="0">
                          <a:solidFill>
                            <a:srgbClr val="000000"/>
                          </a:solidFill>
                          <a:latin typeface="Arial"/>
                        </a:rPr>
                        <a:t>the circular </a:t>
                      </a:r>
                      <a:r>
                        <a:rPr lang="en-GB" sz="1200" b="0" i="0" u="none" strike="noStrike" dirty="0">
                          <a:solidFill>
                            <a:srgbClr val="000000"/>
                          </a:solidFill>
                          <a:latin typeface="Arial"/>
                        </a:rPr>
                        <a:t>economy</a:t>
                      </a:r>
                    </a:p>
                  </a:txBody>
                  <a:tcPr marL="8594" marR="8594" marT="859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latin typeface="Arial"/>
                        </a:rPr>
                        <a:t> </a:t>
                      </a:r>
                    </a:p>
                  </a:txBody>
                  <a:tcPr marL="8594" marR="8594" marT="859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latin typeface="Arial"/>
                        </a:rPr>
                        <a:t> </a:t>
                      </a:r>
                    </a:p>
                  </a:txBody>
                  <a:tcPr marL="8594" marR="8594" marT="859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9071">
                <a:tc>
                  <a:txBody>
                    <a:bodyPr/>
                    <a:lstStyle/>
                    <a:p>
                      <a:pPr algn="l" fontAlgn="b"/>
                      <a:r>
                        <a:rPr lang="en-GB" sz="1200" b="0" i="0" u="none" strike="noStrike">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a:solidFill>
                            <a:srgbClr val="000000"/>
                          </a:solidFill>
                          <a:latin typeface="Arial"/>
                        </a:rPr>
                        <a:t> </a:t>
                      </a:r>
                    </a:p>
                  </a:txBody>
                  <a:tcPr marL="8594" marR="8594" marT="85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GB" sz="1200" b="0" i="0" u="none" strike="noStrike">
                        <a:solidFill>
                          <a:srgbClr val="000000"/>
                        </a:solidFill>
                        <a:latin typeface="Arial"/>
                      </a:endParaRPr>
                    </a:p>
                  </a:txBody>
                  <a:tcPr marL="8594" marR="8594" marT="85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dirty="0">
                          <a:solidFill>
                            <a:srgbClr val="000000"/>
                          </a:solidFill>
                          <a:latin typeface="Arial"/>
                        </a:rPr>
                        <a:t> </a:t>
                      </a:r>
                    </a:p>
                  </a:txBody>
                  <a:tcPr marL="8594" marR="8594" marT="85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5911">
                <a:tc>
                  <a:txBody>
                    <a:bodyPr/>
                    <a:lstStyle/>
                    <a:p>
                      <a:pPr algn="ctr" fontAlgn="b"/>
                      <a:r>
                        <a:rPr lang="en-GB" sz="1200" b="1" i="0" u="none" strike="noStrike">
                          <a:solidFill>
                            <a:srgbClr val="00B050"/>
                          </a:solidFill>
                          <a:latin typeface="Arial"/>
                        </a:rPr>
                        <a:t>√</a:t>
                      </a:r>
                    </a:p>
                  </a:txBody>
                  <a:tcPr marL="8594" marR="8594" marT="85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200" b="0" i="0" u="none" strike="noStrike">
                          <a:solidFill>
                            <a:srgbClr val="000000"/>
                          </a:solidFill>
                          <a:latin typeface="Arial"/>
                        </a:rPr>
                        <a:t>We will start looking at the production and support</a:t>
                      </a:r>
                    </a:p>
                  </a:txBody>
                  <a:tcPr marL="8594" marR="8594" marT="859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1" i="0" u="none" strike="noStrike">
                          <a:solidFill>
                            <a:srgbClr val="FF0000"/>
                          </a:solidFill>
                          <a:latin typeface="Arial"/>
                        </a:rPr>
                        <a:t>X</a:t>
                      </a:r>
                    </a:p>
                  </a:txBody>
                  <a:tcPr marL="8594" marR="8594" marT="859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200" b="0" i="0" u="none" strike="noStrike" dirty="0">
                          <a:solidFill>
                            <a:srgbClr val="000000"/>
                          </a:solidFill>
                          <a:latin typeface="Arial"/>
                        </a:rPr>
                        <a:t>We don't just want to donate, we want to know the</a:t>
                      </a:r>
                    </a:p>
                  </a:txBody>
                  <a:tcPr marL="8594" marR="8594" marT="8594" marB="0" anchor="b">
                    <a:lnL>
                      <a:noFill/>
                    </a:lnL>
                    <a:lnR w="12700" cap="flat" cmpd="sng" algn="ctr">
                      <a:solidFill>
                        <a:srgbClr val="000000"/>
                      </a:solidFill>
                      <a:prstDash val="solid"/>
                      <a:round/>
                      <a:headEnd type="none" w="med" len="med"/>
                      <a:tailEnd type="none" w="med" len="med"/>
                    </a:lnR>
                    <a:lnT>
                      <a:noFill/>
                    </a:lnT>
                    <a:lnB>
                      <a:noFill/>
                    </a:lnB>
                  </a:tcPr>
                </a:tc>
              </a:tr>
              <a:tr h="199071">
                <a:tc>
                  <a:txBody>
                    <a:bodyPr/>
                    <a:lstStyle/>
                    <a:p>
                      <a:pPr algn="l" fontAlgn="b"/>
                      <a:r>
                        <a:rPr lang="en-GB" sz="1200" b="0" i="0" u="none" strike="noStrike">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200" b="0" i="0" u="none" strike="noStrike">
                          <a:solidFill>
                            <a:srgbClr val="000000"/>
                          </a:solidFill>
                          <a:latin typeface="Arial"/>
                        </a:rPr>
                        <a:t>NGOs working to free children from child labour and </a:t>
                      </a:r>
                    </a:p>
                  </a:txBody>
                  <a:tcPr marL="8594" marR="8594" marT="859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GB" sz="1200" b="0" i="0" u="none" strike="noStrike">
                        <a:solidFill>
                          <a:srgbClr val="000000"/>
                        </a:solidFill>
                        <a:latin typeface="Arial"/>
                      </a:endParaRPr>
                    </a:p>
                  </a:txBody>
                  <a:tcPr marL="8594" marR="8594" marT="859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200" b="0" i="0" u="none" strike="noStrike">
                          <a:solidFill>
                            <a:srgbClr val="000000"/>
                          </a:solidFill>
                          <a:latin typeface="Arial"/>
                        </a:rPr>
                        <a:t>impact of each individual sale</a:t>
                      </a:r>
                    </a:p>
                  </a:txBody>
                  <a:tcPr marL="8594" marR="8594" marT="8594" marB="0" anchor="b">
                    <a:lnL>
                      <a:noFill/>
                    </a:lnL>
                    <a:lnR w="12700" cap="flat" cmpd="sng" algn="ctr">
                      <a:solidFill>
                        <a:srgbClr val="000000"/>
                      </a:solidFill>
                      <a:prstDash val="solid"/>
                      <a:round/>
                      <a:headEnd type="none" w="med" len="med"/>
                      <a:tailEnd type="none" w="med" len="med"/>
                    </a:lnR>
                    <a:lnT>
                      <a:noFill/>
                    </a:lnT>
                    <a:lnB>
                      <a:noFill/>
                    </a:lnB>
                  </a:tcPr>
                </a:tc>
              </a:tr>
              <a:tr h="199071">
                <a:tc>
                  <a:txBody>
                    <a:bodyPr/>
                    <a:lstStyle/>
                    <a:p>
                      <a:pPr algn="l" fontAlgn="b"/>
                      <a:r>
                        <a:rPr lang="en-GB" sz="1200" b="0" i="0" u="none" strike="noStrike">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latin typeface="Arial"/>
                        </a:rPr>
                        <a:t>give them the gift of education</a:t>
                      </a:r>
                    </a:p>
                  </a:txBody>
                  <a:tcPr marL="8594" marR="8594" marT="859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latin typeface="Arial"/>
                        </a:rPr>
                        <a:t> </a:t>
                      </a:r>
                    </a:p>
                  </a:txBody>
                  <a:tcPr marL="8594" marR="8594" marT="859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latin typeface="Arial"/>
                        </a:rPr>
                        <a:t> </a:t>
                      </a:r>
                    </a:p>
                  </a:txBody>
                  <a:tcPr marL="8594" marR="8594" marT="859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9071">
                <a:tc>
                  <a:txBody>
                    <a:bodyPr/>
                    <a:lstStyle/>
                    <a:p>
                      <a:pPr algn="l" fontAlgn="b"/>
                      <a:r>
                        <a:rPr lang="en-GB" sz="1200" b="0" i="0" u="none" strike="noStrike">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a:solidFill>
                            <a:srgbClr val="000000"/>
                          </a:solidFill>
                          <a:latin typeface="Arial"/>
                        </a:rPr>
                        <a:t> </a:t>
                      </a:r>
                    </a:p>
                  </a:txBody>
                  <a:tcPr marL="8594" marR="8594" marT="859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GB" sz="1200" b="0" i="0" u="none" strike="noStrike">
                        <a:solidFill>
                          <a:srgbClr val="000000"/>
                        </a:solidFill>
                        <a:latin typeface="Arial"/>
                      </a:endParaRPr>
                    </a:p>
                  </a:txBody>
                  <a:tcPr marL="8594" marR="8594" marT="859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200" b="0" i="0" u="none" strike="noStrike" dirty="0">
                          <a:solidFill>
                            <a:srgbClr val="000000"/>
                          </a:solidFill>
                          <a:latin typeface="Arial"/>
                        </a:rPr>
                        <a:t> </a:t>
                      </a:r>
                    </a:p>
                  </a:txBody>
                  <a:tcPr marL="8594" marR="8594" marT="85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5911">
                <a:tc>
                  <a:txBody>
                    <a:bodyPr/>
                    <a:lstStyle/>
                    <a:p>
                      <a:pPr algn="ctr" fontAlgn="b"/>
                      <a:r>
                        <a:rPr lang="en-GB" sz="1200" b="1" i="0" u="none" strike="noStrike">
                          <a:solidFill>
                            <a:srgbClr val="00B050"/>
                          </a:solidFill>
                          <a:latin typeface="Arial"/>
                        </a:rPr>
                        <a:t>√</a:t>
                      </a:r>
                    </a:p>
                  </a:txBody>
                  <a:tcPr marL="8594" marR="8594" marT="85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200" b="0" i="0" u="none" strike="noStrike">
                          <a:solidFill>
                            <a:srgbClr val="000000"/>
                          </a:solidFill>
                          <a:latin typeface="Arial"/>
                        </a:rPr>
                        <a:t>The way we want to achieve this, is by selling</a:t>
                      </a:r>
                    </a:p>
                  </a:txBody>
                  <a:tcPr marL="8594" marR="8594" marT="859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1" i="0" u="none" strike="noStrike">
                          <a:solidFill>
                            <a:srgbClr val="FF0000"/>
                          </a:solidFill>
                          <a:latin typeface="Arial"/>
                        </a:rPr>
                        <a:t>X</a:t>
                      </a:r>
                    </a:p>
                  </a:txBody>
                  <a:tcPr marL="8594" marR="8594" marT="859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200" b="0" i="0" u="none" strike="noStrike" dirty="0">
                          <a:solidFill>
                            <a:srgbClr val="000000"/>
                          </a:solidFill>
                          <a:latin typeface="Arial"/>
                        </a:rPr>
                        <a:t>We won't communicate first the sustainable label,</a:t>
                      </a:r>
                    </a:p>
                  </a:txBody>
                  <a:tcPr marL="8594" marR="8594" marT="8594" marB="0" anchor="b">
                    <a:lnL>
                      <a:noFill/>
                    </a:lnL>
                    <a:lnR w="12700" cap="flat" cmpd="sng" algn="ctr">
                      <a:solidFill>
                        <a:srgbClr val="000000"/>
                      </a:solidFill>
                      <a:prstDash val="solid"/>
                      <a:round/>
                      <a:headEnd type="none" w="med" len="med"/>
                      <a:tailEnd type="none" w="med" len="med"/>
                    </a:lnR>
                    <a:lnT>
                      <a:noFill/>
                    </a:lnT>
                    <a:lnB>
                      <a:noFill/>
                    </a:lnB>
                  </a:tcPr>
                </a:tc>
              </a:tr>
              <a:tr h="210780">
                <a:tc>
                  <a:txBody>
                    <a:bodyPr/>
                    <a:lstStyle/>
                    <a:p>
                      <a:pPr algn="l" fontAlgn="b"/>
                      <a:r>
                        <a:rPr lang="en-GB" sz="1200" b="0" i="0" u="none" strike="noStrike">
                          <a:solidFill>
                            <a:srgbClr val="000000"/>
                          </a:solidFill>
                          <a:latin typeface="Arial"/>
                        </a:rPr>
                        <a:t> </a:t>
                      </a:r>
                    </a:p>
                  </a:txBody>
                  <a:tcPr marL="8594" marR="8594" marT="85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smtClean="0">
                          <a:solidFill>
                            <a:srgbClr val="000000"/>
                          </a:solidFill>
                          <a:latin typeface="Arial"/>
                        </a:rPr>
                        <a:t>Quality</a:t>
                      </a:r>
                      <a:r>
                        <a:rPr lang="en-GB" sz="1200" b="0" i="0" u="none" strike="noStrike" baseline="0" dirty="0" smtClean="0">
                          <a:solidFill>
                            <a:srgbClr val="000000"/>
                          </a:solidFill>
                          <a:latin typeface="Arial"/>
                        </a:rPr>
                        <a:t> </a:t>
                      </a:r>
                      <a:r>
                        <a:rPr lang="en-GB" sz="1200" b="0" i="0" u="none" strike="noStrike" dirty="0" smtClean="0">
                          <a:solidFill>
                            <a:srgbClr val="000000"/>
                          </a:solidFill>
                          <a:latin typeface="Arial"/>
                        </a:rPr>
                        <a:t>products </a:t>
                      </a:r>
                      <a:r>
                        <a:rPr lang="en-GB" sz="1200" b="0" i="0" u="none" strike="noStrike" dirty="0">
                          <a:solidFill>
                            <a:srgbClr val="000000"/>
                          </a:solidFill>
                          <a:latin typeface="Arial"/>
                        </a:rPr>
                        <a:t>which will be </a:t>
                      </a:r>
                      <a:r>
                        <a:rPr lang="en-GB" sz="1200" b="0" i="0" u="none" strike="noStrike" dirty="0" err="1" smtClean="0">
                          <a:solidFill>
                            <a:srgbClr val="000000"/>
                          </a:solidFill>
                          <a:latin typeface="Arial"/>
                        </a:rPr>
                        <a:t>fairtrade</a:t>
                      </a:r>
                      <a:r>
                        <a:rPr lang="en-GB" sz="1200" b="0" i="0" u="none" strike="noStrike" dirty="0" smtClean="0">
                          <a:solidFill>
                            <a:srgbClr val="000000"/>
                          </a:solidFill>
                          <a:latin typeface="Arial"/>
                        </a:rPr>
                        <a:t>/ethical produced</a:t>
                      </a:r>
                      <a:endParaRPr lang="en-GB" sz="1200" b="0" i="0" u="none" strike="noStrike" dirty="0">
                        <a:solidFill>
                          <a:srgbClr val="000000"/>
                        </a:solidFill>
                        <a:latin typeface="Arial"/>
                      </a:endParaRPr>
                    </a:p>
                  </a:txBody>
                  <a:tcPr marL="8594" marR="8594" marT="8594"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latin typeface="Arial"/>
                        </a:rPr>
                        <a:t> </a:t>
                      </a:r>
                    </a:p>
                  </a:txBody>
                  <a:tcPr marL="8594" marR="8594" marT="8594"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latin typeface="Arial"/>
                        </a:rPr>
                        <a:t>but the story will go first</a:t>
                      </a:r>
                    </a:p>
                  </a:txBody>
                  <a:tcPr marL="8594" marR="8594" marT="85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34082"/>
          </a:xfrm>
        </p:spPr>
        <p:txBody>
          <a:bodyPr/>
          <a:lstStyle/>
          <a:p>
            <a:r>
              <a:rPr lang="en-GB" dirty="0" smtClean="0">
                <a:solidFill>
                  <a:srgbClr val="00B050"/>
                </a:solidFill>
                <a:latin typeface="Impact" pitchFamily="34" charset="0"/>
                <a:ea typeface="Verdana" pitchFamily="34" charset="0"/>
                <a:cs typeface="Verdana" pitchFamily="34" charset="0"/>
              </a:rPr>
              <a:t>The mission</a:t>
            </a:r>
            <a:endParaRPr lang="en-GB" dirty="0"/>
          </a:p>
        </p:txBody>
      </p:sp>
      <p:sp>
        <p:nvSpPr>
          <p:cNvPr id="5" name="TextBox 4"/>
          <p:cNvSpPr txBox="1"/>
          <p:nvPr/>
        </p:nvSpPr>
        <p:spPr>
          <a:xfrm>
            <a:off x="323528" y="1052736"/>
            <a:ext cx="8568952" cy="307777"/>
          </a:xfrm>
          <a:prstGeom prst="rect">
            <a:avLst/>
          </a:prstGeom>
          <a:noFill/>
        </p:spPr>
        <p:txBody>
          <a:bodyPr wrap="square" rtlCol="0">
            <a:spAutoFit/>
          </a:bodyPr>
          <a:lstStyle/>
          <a:p>
            <a:r>
              <a:rPr lang="en-GB" sz="1400" dirty="0" smtClean="0">
                <a:solidFill>
                  <a:srgbClr val="00B050"/>
                </a:solidFill>
                <a:latin typeface="Verdana" pitchFamily="34" charset="0"/>
                <a:ea typeface="Verdana" pitchFamily="34" charset="0"/>
                <a:cs typeface="Verdana" pitchFamily="34" charset="0"/>
              </a:rPr>
              <a:t>TRANSPARENCY: PROVIDING COST DETAIL AND FULL INFORMATION ABOUT SUPPLY CHAIN</a:t>
            </a:r>
          </a:p>
        </p:txBody>
      </p:sp>
      <p:pic>
        <p:nvPicPr>
          <p:cNvPr id="9" name="Content Placeholder 8"/>
          <p:cNvPicPr>
            <a:picLocks noGrp="1" noChangeAspect="1" noChangeArrowheads="1"/>
          </p:cNvPicPr>
          <p:nvPr>
            <p:ph idx="1"/>
          </p:nvPr>
        </p:nvPicPr>
        <p:blipFill>
          <a:blip r:embed="rId2"/>
          <a:srcRect l="8750" t="18548" r="71625" b="38933"/>
          <a:stretch>
            <a:fillRect/>
          </a:stretch>
        </p:blipFill>
        <p:spPr bwMode="auto">
          <a:xfrm>
            <a:off x="1581523" y="1676490"/>
            <a:ext cx="5980953" cy="4373383"/>
          </a:xfrm>
          <a:prstGeom prst="rect">
            <a:avLst/>
          </a:prstGeom>
          <a:noFill/>
          <a:ln w="1">
            <a:noFill/>
            <a:miter lim="800000"/>
            <a:headEnd/>
            <a:tailEnd type="none" w="med" len="me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576064"/>
          </a:xfrm>
        </p:spPr>
        <p:txBody>
          <a:bodyPr/>
          <a:lstStyle/>
          <a:p>
            <a:r>
              <a:rPr lang="en-AU" dirty="0" smtClean="0">
                <a:solidFill>
                  <a:srgbClr val="00B050"/>
                </a:solidFill>
                <a:latin typeface="Impact" pitchFamily="34" charset="0"/>
              </a:rPr>
              <a:t>OUR IDEOLOGY</a:t>
            </a:r>
            <a:r>
              <a:rPr lang="en-GB" dirty="0" smtClean="0"/>
              <a:t/>
            </a:r>
            <a:br>
              <a:rPr lang="en-GB" dirty="0" smtClean="0"/>
            </a:br>
            <a:endParaRPr lang="en-GB" dirty="0"/>
          </a:p>
        </p:txBody>
      </p:sp>
      <p:sp>
        <p:nvSpPr>
          <p:cNvPr id="3" name="Content Placeholder 2"/>
          <p:cNvSpPr>
            <a:spLocks noGrp="1"/>
          </p:cNvSpPr>
          <p:nvPr>
            <p:ph idx="1"/>
          </p:nvPr>
        </p:nvSpPr>
        <p:spPr>
          <a:xfrm>
            <a:off x="457200" y="908720"/>
            <a:ext cx="8229600" cy="5217443"/>
          </a:xfrm>
        </p:spPr>
        <p:txBody>
          <a:bodyPr/>
          <a:lstStyle/>
          <a:p>
            <a:pPr indent="15875">
              <a:buNone/>
            </a:pPr>
            <a:r>
              <a:rPr lang="en-AU" sz="2400" dirty="0" smtClean="0">
                <a:solidFill>
                  <a:srgbClr val="00B050"/>
                </a:solidFill>
                <a:latin typeface="Verdana" pitchFamily="34" charset="0"/>
                <a:ea typeface="Verdana" pitchFamily="34" charset="0"/>
                <a:cs typeface="Verdana" pitchFamily="34" charset="0"/>
              </a:rPr>
              <a:t>Better world - </a:t>
            </a:r>
            <a:r>
              <a:rPr lang="en-AU" sz="2400" dirty="0" smtClean="0">
                <a:solidFill>
                  <a:srgbClr val="FF0000"/>
                </a:solidFill>
                <a:latin typeface="Verdana" pitchFamily="34" charset="0"/>
                <a:ea typeface="Verdana" pitchFamily="34" charset="0"/>
                <a:cs typeface="Verdana" pitchFamily="34" charset="0"/>
              </a:rPr>
              <a:t>Be part of a solution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00B0F0"/>
                </a:solidFill>
                <a:latin typeface="Verdana" pitchFamily="34" charset="0"/>
                <a:ea typeface="Verdana" pitchFamily="34" charset="0"/>
                <a:cs typeface="Verdana" pitchFamily="34" charset="0"/>
              </a:rPr>
              <a:t>Have some hope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002060"/>
                </a:solidFill>
                <a:latin typeface="Verdana" pitchFamily="34" charset="0"/>
                <a:ea typeface="Verdana" pitchFamily="34" charset="0"/>
                <a:cs typeface="Verdana" pitchFamily="34" charset="0"/>
              </a:rPr>
              <a:t>We believe that we can change the world from polluted to clean-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A30D83"/>
                </a:solidFill>
                <a:latin typeface="Verdana" pitchFamily="34" charset="0"/>
                <a:ea typeface="Verdana" pitchFamily="34" charset="0"/>
                <a:cs typeface="Verdana" pitchFamily="34" charset="0"/>
              </a:rPr>
              <a:t>Make the atmosphere healthy again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FFC000"/>
                </a:solidFill>
                <a:latin typeface="Verdana" pitchFamily="34" charset="0"/>
                <a:ea typeface="Verdana" pitchFamily="34" charset="0"/>
                <a:cs typeface="Verdana" pitchFamily="34" charset="0"/>
              </a:rPr>
              <a:t>Transparent –</a:t>
            </a:r>
            <a:r>
              <a:rPr lang="en-AU" sz="2400" dirty="0" smtClean="0">
                <a:solidFill>
                  <a:srgbClr val="00B050"/>
                </a:solidFill>
                <a:latin typeface="Verdana" pitchFamily="34" charset="0"/>
                <a:ea typeface="Verdana" pitchFamily="34" charset="0"/>
                <a:cs typeface="Verdana" pitchFamily="34" charset="0"/>
              </a:rPr>
              <a:t> Green - </a:t>
            </a:r>
            <a:r>
              <a:rPr lang="en-AU" sz="2400" dirty="0" smtClean="0">
                <a:solidFill>
                  <a:schemeClr val="tx2">
                    <a:lumMod val="60000"/>
                    <a:lumOff val="40000"/>
                  </a:schemeClr>
                </a:solidFill>
                <a:latin typeface="Verdana" pitchFamily="34" charset="0"/>
                <a:ea typeface="Verdana" pitchFamily="34" charset="0"/>
                <a:cs typeface="Verdana" pitchFamily="34" charset="0"/>
              </a:rPr>
              <a:t>Change maker -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261E58"/>
                </a:solidFill>
                <a:latin typeface="Verdana" pitchFamily="34" charset="0"/>
                <a:ea typeface="Verdana" pitchFamily="34" charset="0"/>
                <a:cs typeface="Verdana" pitchFamily="34" charset="0"/>
              </a:rPr>
              <a:t>We can make a difference -  </a:t>
            </a:r>
            <a:r>
              <a:rPr lang="en-AU" sz="2400" dirty="0" smtClean="0">
                <a:solidFill>
                  <a:schemeClr val="accent2">
                    <a:lumMod val="75000"/>
                  </a:schemeClr>
                </a:solidFill>
                <a:latin typeface="Verdana" pitchFamily="34" charset="0"/>
                <a:ea typeface="Verdana" pitchFamily="34" charset="0"/>
                <a:cs typeface="Verdana" pitchFamily="34" charset="0"/>
              </a:rPr>
              <a:t>We are still on time to change things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CC3399"/>
                </a:solidFill>
                <a:latin typeface="Verdana" pitchFamily="34" charset="0"/>
                <a:ea typeface="Verdana" pitchFamily="34" charset="0"/>
                <a:cs typeface="Verdana" pitchFamily="34" charset="0"/>
              </a:rPr>
              <a:t>Make everything healthier even clothes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AC0408"/>
                </a:solidFill>
                <a:latin typeface="Verdana" pitchFamily="34" charset="0"/>
                <a:ea typeface="Verdana" pitchFamily="34" charset="0"/>
                <a:cs typeface="Verdana" pitchFamily="34" charset="0"/>
              </a:rPr>
              <a:t>Look nice-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1D05AB"/>
                </a:solidFill>
                <a:latin typeface="Verdana" pitchFamily="34" charset="0"/>
                <a:ea typeface="Verdana" pitchFamily="34" charset="0"/>
                <a:cs typeface="Verdana" pitchFamily="34" charset="0"/>
              </a:rPr>
              <a:t>we offer design -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928F21"/>
                </a:solidFill>
                <a:latin typeface="Verdana" pitchFamily="34" charset="0"/>
                <a:ea typeface="Verdana" pitchFamily="34" charset="0"/>
                <a:cs typeface="Verdana" pitchFamily="34" charset="0"/>
              </a:rPr>
              <a:t>Social -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826A2E"/>
                </a:solidFill>
                <a:latin typeface="Verdana" pitchFamily="34" charset="0"/>
                <a:ea typeface="Verdana" pitchFamily="34" charset="0"/>
                <a:cs typeface="Verdana" pitchFamily="34" charset="0"/>
              </a:rPr>
              <a:t>Environmental -  </a:t>
            </a:r>
            <a:r>
              <a:rPr lang="en-AU" sz="2400" dirty="0" smtClean="0">
                <a:solidFill>
                  <a:schemeClr val="accent2">
                    <a:lumMod val="40000"/>
                    <a:lumOff val="60000"/>
                  </a:schemeClr>
                </a:solidFill>
                <a:latin typeface="Verdana" pitchFamily="34" charset="0"/>
                <a:ea typeface="Verdana" pitchFamily="34" charset="0"/>
                <a:cs typeface="Verdana" pitchFamily="34" charset="0"/>
              </a:rPr>
              <a:t>We want to have an impact -</a:t>
            </a:r>
            <a:r>
              <a:rPr lang="en-AU" sz="2400" dirty="0" smtClean="0">
                <a:solidFill>
                  <a:srgbClr val="00B050"/>
                </a:solidFill>
                <a:latin typeface="Verdana" pitchFamily="34" charset="0"/>
                <a:ea typeface="Verdana" pitchFamily="34" charset="0"/>
                <a:cs typeface="Verdana" pitchFamily="34" charset="0"/>
              </a:rPr>
              <a:t> Recycling -  </a:t>
            </a:r>
            <a:r>
              <a:rPr lang="en-AU" sz="2400" dirty="0" smtClean="0">
                <a:solidFill>
                  <a:schemeClr val="tx1">
                    <a:lumMod val="50000"/>
                    <a:lumOff val="50000"/>
                  </a:schemeClr>
                </a:solidFill>
                <a:latin typeface="Verdana" pitchFamily="34" charset="0"/>
                <a:ea typeface="Verdana" pitchFamily="34" charset="0"/>
                <a:cs typeface="Verdana" pitchFamily="34" charset="0"/>
              </a:rPr>
              <a:t>Re-use -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AC0498"/>
                </a:solidFill>
                <a:latin typeface="Verdana" pitchFamily="34" charset="0"/>
                <a:ea typeface="Verdana" pitchFamily="34" charset="0"/>
                <a:cs typeface="Verdana" pitchFamily="34" charset="0"/>
              </a:rPr>
              <a:t>Be positive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FFC000"/>
                </a:solidFill>
                <a:latin typeface="Verdana" pitchFamily="34" charset="0"/>
                <a:ea typeface="Verdana" pitchFamily="34" charset="0"/>
                <a:cs typeface="Verdana" pitchFamily="34" charset="0"/>
              </a:rPr>
              <a:t>Feel happy about what we do -</a:t>
            </a:r>
            <a:r>
              <a:rPr lang="en-AU" sz="2400" dirty="0" smtClean="0">
                <a:solidFill>
                  <a:srgbClr val="6B4B45"/>
                </a:solidFill>
                <a:latin typeface="Verdana" pitchFamily="34" charset="0"/>
                <a:ea typeface="Verdana" pitchFamily="34" charset="0"/>
                <a:cs typeface="Verdana" pitchFamily="34" charset="0"/>
              </a:rPr>
              <a:t> Make the world a better place -</a:t>
            </a:r>
            <a:r>
              <a:rPr lang="en-AU" sz="2400" dirty="0" smtClean="0">
                <a:solidFill>
                  <a:schemeClr val="tx2">
                    <a:lumMod val="75000"/>
                  </a:schemeClr>
                </a:solidFill>
                <a:latin typeface="Verdana" pitchFamily="34" charset="0"/>
                <a:ea typeface="Verdana" pitchFamily="34" charset="0"/>
                <a:cs typeface="Verdana" pitchFamily="34" charset="0"/>
              </a:rPr>
              <a:t> Circular economy –</a:t>
            </a:r>
            <a:r>
              <a:rPr lang="en-AU" sz="2400" dirty="0" smtClean="0">
                <a:solidFill>
                  <a:srgbClr val="00B050"/>
                </a:solidFill>
                <a:latin typeface="Verdana" pitchFamily="34" charset="0"/>
                <a:ea typeface="Verdana" pitchFamily="34" charset="0"/>
                <a:cs typeface="Verdana" pitchFamily="34" charset="0"/>
              </a:rPr>
              <a:t> </a:t>
            </a:r>
            <a:r>
              <a:rPr lang="en-AU" sz="2400" dirty="0" smtClean="0">
                <a:solidFill>
                  <a:srgbClr val="3A6B76"/>
                </a:solidFill>
                <a:latin typeface="Verdana" pitchFamily="34" charset="0"/>
                <a:ea typeface="Verdana" pitchFamily="34" charset="0"/>
                <a:cs typeface="Verdana" pitchFamily="34" charset="0"/>
              </a:rPr>
              <a:t>Solutions - </a:t>
            </a:r>
            <a:r>
              <a:rPr lang="en-AU" sz="2400" dirty="0" smtClean="0">
                <a:solidFill>
                  <a:schemeClr val="accent2">
                    <a:lumMod val="75000"/>
                  </a:schemeClr>
                </a:solidFill>
                <a:latin typeface="Verdana" pitchFamily="34" charset="0"/>
                <a:ea typeface="Verdana" pitchFamily="34" charset="0"/>
                <a:cs typeface="Verdana" pitchFamily="34" charset="0"/>
              </a:rPr>
              <a:t>We want to change the way we consume -</a:t>
            </a:r>
            <a:r>
              <a:rPr lang="en-AU" sz="2400" dirty="0" smtClean="0">
                <a:solidFill>
                  <a:srgbClr val="00B050"/>
                </a:solidFill>
                <a:latin typeface="Verdana" pitchFamily="34" charset="0"/>
                <a:ea typeface="Verdana" pitchFamily="34" charset="0"/>
                <a:cs typeface="Verdana" pitchFamily="34" charset="0"/>
              </a:rPr>
              <a:t> We hope for a better future</a:t>
            </a:r>
            <a:endParaRPr lang="en-GB" sz="2400" dirty="0" smtClean="0">
              <a:solidFill>
                <a:srgbClr val="00B050"/>
              </a:solidFill>
              <a:latin typeface="Verdana" pitchFamily="34" charset="0"/>
              <a:ea typeface="Verdana" pitchFamily="34" charset="0"/>
              <a:cs typeface="Verdana" pitchFamily="34" charset="0"/>
            </a:endParaRPr>
          </a:p>
          <a:p>
            <a:endParaRPr lang="en-GB"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490066"/>
          </a:xfrm>
        </p:spPr>
        <p:txBody>
          <a:bodyPr/>
          <a:lstStyle/>
          <a:p>
            <a:r>
              <a:rPr lang="en-GB" dirty="0" smtClean="0">
                <a:solidFill>
                  <a:srgbClr val="0CA434"/>
                </a:solidFill>
                <a:latin typeface="Impact" pitchFamily="34" charset="0"/>
              </a:rPr>
              <a:t>B Corporation</a:t>
            </a:r>
            <a:endParaRPr lang="en-GB" dirty="0">
              <a:solidFill>
                <a:srgbClr val="0CA434"/>
              </a:solidFill>
              <a:latin typeface="Impact" pitchFamily="34" charset="0"/>
            </a:endParaRPr>
          </a:p>
        </p:txBody>
      </p:sp>
      <p:sp>
        <p:nvSpPr>
          <p:cNvPr id="3" name="Content Placeholder 2"/>
          <p:cNvSpPr>
            <a:spLocks noGrp="1"/>
          </p:cNvSpPr>
          <p:nvPr>
            <p:ph idx="1"/>
          </p:nvPr>
        </p:nvSpPr>
        <p:spPr>
          <a:xfrm>
            <a:off x="457200" y="1268760"/>
            <a:ext cx="8229600" cy="4857403"/>
          </a:xfrm>
        </p:spPr>
        <p:txBody>
          <a:bodyPr/>
          <a:lstStyle/>
          <a:p>
            <a:r>
              <a:rPr lang="en-GB" sz="2800" dirty="0" smtClean="0">
                <a:solidFill>
                  <a:srgbClr val="0CA434"/>
                </a:solidFill>
                <a:latin typeface="Verdana" pitchFamily="34" charset="0"/>
                <a:ea typeface="Verdana" pitchFamily="34" charset="0"/>
                <a:cs typeface="Verdana" pitchFamily="34" charset="0"/>
              </a:rPr>
              <a:t>B Corps are for-profit companies certified by the </a:t>
            </a:r>
            <a:r>
              <a:rPr lang="en-GB" sz="2800" dirty="0" err="1" smtClean="0">
                <a:solidFill>
                  <a:srgbClr val="0CA434"/>
                </a:solidFill>
                <a:latin typeface="Verdana" pitchFamily="34" charset="0"/>
                <a:ea typeface="Verdana" pitchFamily="34" charset="0"/>
                <a:cs typeface="Verdana" pitchFamily="34" charset="0"/>
              </a:rPr>
              <a:t>nonprofit</a:t>
            </a:r>
            <a:r>
              <a:rPr lang="en-GB" sz="2800" dirty="0" smtClean="0">
                <a:solidFill>
                  <a:srgbClr val="0CA434"/>
                </a:solidFill>
                <a:latin typeface="Verdana" pitchFamily="34" charset="0"/>
                <a:ea typeface="Verdana" pitchFamily="34" charset="0"/>
                <a:cs typeface="Verdana" pitchFamily="34" charset="0"/>
              </a:rPr>
              <a:t> B Lab to meet rigorous standards of social and environmental performance, accountability, and transparency.</a:t>
            </a:r>
          </a:p>
          <a:p>
            <a:r>
              <a:rPr lang="en-GB" sz="2800" dirty="0" smtClean="0">
                <a:solidFill>
                  <a:srgbClr val="0CA434"/>
                </a:solidFill>
                <a:latin typeface="Verdana" pitchFamily="34" charset="0"/>
                <a:ea typeface="Verdana" pitchFamily="34" charset="0"/>
                <a:cs typeface="Verdana" pitchFamily="34" charset="0"/>
              </a:rPr>
              <a:t>B Corps – Businesses that are primarily trying to solve a social or environmental issue through their enterprise.</a:t>
            </a:r>
          </a:p>
          <a:p>
            <a:r>
              <a:rPr lang="en-GB" sz="2800" dirty="0" smtClean="0">
                <a:solidFill>
                  <a:srgbClr val="0CA434"/>
                </a:solidFill>
                <a:latin typeface="Verdana" pitchFamily="34" charset="0"/>
                <a:ea typeface="Verdana" pitchFamily="34" charset="0"/>
                <a:cs typeface="Verdana" pitchFamily="34" charset="0"/>
              </a:rPr>
              <a:t>Today, there is a growing community of more than 1,600 Certified B Corps</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525963"/>
          </a:xfrm>
        </p:spPr>
        <p:txBody>
          <a:bodyPr>
            <a:normAutofit/>
          </a:bodyPr>
          <a:lstStyle/>
          <a:p>
            <a:pPr algn="ctr">
              <a:buNone/>
            </a:pPr>
            <a:r>
              <a:rPr lang="en-GB" sz="2400" dirty="0" smtClean="0">
                <a:solidFill>
                  <a:srgbClr val="00B050"/>
                </a:solidFill>
                <a:latin typeface="Verdana" pitchFamily="34" charset="0"/>
                <a:ea typeface="Verdana" pitchFamily="34" charset="0"/>
                <a:cs typeface="Verdana" pitchFamily="34" charset="0"/>
              </a:rPr>
              <a:t>A social company of a new fashion line to fight child labour and support education.</a:t>
            </a:r>
          </a:p>
          <a:p>
            <a:pPr algn="ctr">
              <a:buNone/>
            </a:pPr>
            <a:endParaRPr lang="en-GB" sz="2400" dirty="0" smtClean="0">
              <a:solidFill>
                <a:srgbClr val="00B050"/>
              </a:solidFill>
              <a:latin typeface="Verdana" pitchFamily="34" charset="0"/>
              <a:ea typeface="Verdana" pitchFamily="34" charset="0"/>
              <a:cs typeface="Verdana" pitchFamily="34" charset="0"/>
            </a:endParaRPr>
          </a:p>
          <a:p>
            <a:pPr algn="ctr">
              <a:buNone/>
            </a:pPr>
            <a:r>
              <a:rPr lang="en-GB" sz="2400" dirty="0" smtClean="0">
                <a:solidFill>
                  <a:srgbClr val="00B050"/>
                </a:solidFill>
                <a:latin typeface="Verdana" pitchFamily="34" charset="0"/>
                <a:ea typeface="Verdana" pitchFamily="34" charset="0"/>
                <a:cs typeface="Verdana" pitchFamily="34" charset="0"/>
              </a:rPr>
              <a:t>A new purpose to buy</a:t>
            </a:r>
          </a:p>
          <a:p>
            <a:pPr algn="ctr">
              <a:buNone/>
            </a:pPr>
            <a:r>
              <a:rPr lang="en-GB" sz="2400" dirty="0" smtClean="0">
                <a:solidFill>
                  <a:srgbClr val="00B050"/>
                </a:solidFill>
                <a:latin typeface="Verdana" pitchFamily="34" charset="0"/>
                <a:ea typeface="Verdana" pitchFamily="34" charset="0"/>
                <a:cs typeface="Verdana" pitchFamily="34" charset="0"/>
              </a:rPr>
              <a:t>A new conscious way to buy</a:t>
            </a:r>
          </a:p>
          <a:p>
            <a:pPr algn="ctr">
              <a:buNone/>
            </a:pPr>
            <a:endParaRPr lang="en-GB" sz="2400" dirty="0" smtClean="0">
              <a:solidFill>
                <a:srgbClr val="00B050"/>
              </a:solidFill>
              <a:latin typeface="Verdana" pitchFamily="34" charset="0"/>
              <a:ea typeface="Verdana" pitchFamily="34" charset="0"/>
              <a:cs typeface="Verdana" pitchFamily="34" charset="0"/>
            </a:endParaRPr>
          </a:p>
          <a:p>
            <a:pPr lvl="1" algn="ctr">
              <a:buNone/>
            </a:pPr>
            <a:r>
              <a:rPr lang="en-GB" sz="2400" dirty="0" smtClean="0">
                <a:solidFill>
                  <a:srgbClr val="00B050"/>
                </a:solidFill>
                <a:latin typeface="Verdana" pitchFamily="34" charset="0"/>
                <a:ea typeface="Verdana" pitchFamily="34" charset="0"/>
                <a:cs typeface="Verdana" pitchFamily="34" charset="0"/>
              </a:rPr>
              <a:t>“Better world, through better fashion”</a:t>
            </a:r>
          </a:p>
          <a:p>
            <a:pPr lvl="1" algn="ctr">
              <a:buNone/>
            </a:pPr>
            <a:r>
              <a:rPr lang="en-GB" sz="2400" dirty="0" smtClean="0">
                <a:solidFill>
                  <a:srgbClr val="00B050"/>
                </a:solidFill>
                <a:latin typeface="Verdana" pitchFamily="34" charset="0"/>
                <a:ea typeface="Verdana" pitchFamily="34" charset="0"/>
                <a:cs typeface="Verdana" pitchFamily="34" charset="0"/>
              </a:rPr>
              <a:t>Be part of the solution</a:t>
            </a:r>
          </a:p>
          <a:p>
            <a:pPr algn="ctr">
              <a:buNone/>
            </a:pPr>
            <a:endParaRPr lang="en-GB" sz="2400" dirty="0" smtClean="0">
              <a:solidFill>
                <a:srgbClr val="00B050"/>
              </a:solidFill>
              <a:latin typeface="Verdana" pitchFamily="34" charset="0"/>
              <a:ea typeface="Verdana" pitchFamily="34" charset="0"/>
              <a:cs typeface="Verdana" pitchFamily="34" charset="0"/>
            </a:endParaRPr>
          </a:p>
        </p:txBody>
      </p:sp>
      <p:sp>
        <p:nvSpPr>
          <p:cNvPr id="4" name="Title 1"/>
          <p:cNvSpPr>
            <a:spLocks noGrp="1"/>
          </p:cNvSpPr>
          <p:nvPr>
            <p:ph type="title"/>
          </p:nvPr>
        </p:nvSpPr>
        <p:spPr/>
        <p:txBody>
          <a:bodyPr>
            <a:normAutofit/>
          </a:bodyPr>
          <a:lstStyle/>
          <a:p>
            <a:r>
              <a:rPr lang="en-GB" dirty="0" smtClean="0">
                <a:solidFill>
                  <a:srgbClr val="00B050"/>
                </a:solidFill>
                <a:latin typeface="Impact" pitchFamily="34" charset="0"/>
                <a:ea typeface="Verdana" pitchFamily="34" charset="0"/>
                <a:cs typeface="Verdana" pitchFamily="34" charset="0"/>
              </a:rPr>
              <a:t>THE CONCEPT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576064"/>
          </a:xfrm>
        </p:spPr>
        <p:txBody>
          <a:bodyPr>
            <a:normAutofit/>
          </a:bodyPr>
          <a:lstStyle/>
          <a:p>
            <a:r>
              <a:rPr lang="en-GB" dirty="0" smtClean="0">
                <a:solidFill>
                  <a:srgbClr val="00B050"/>
                </a:solidFill>
                <a:latin typeface="Impact" pitchFamily="34" charset="0"/>
                <a:ea typeface="Verdana" pitchFamily="34" charset="0"/>
                <a:cs typeface="Verdana" pitchFamily="34" charset="0"/>
              </a:rPr>
              <a:t>Our slogan</a:t>
            </a:r>
          </a:p>
        </p:txBody>
      </p:sp>
      <p:sp>
        <p:nvSpPr>
          <p:cNvPr id="3" name="Content Placeholder 2"/>
          <p:cNvSpPr>
            <a:spLocks noGrp="1"/>
          </p:cNvSpPr>
          <p:nvPr>
            <p:ph idx="1"/>
          </p:nvPr>
        </p:nvSpPr>
        <p:spPr>
          <a:xfrm>
            <a:off x="457200" y="908720"/>
            <a:ext cx="8229600" cy="5217443"/>
          </a:xfrm>
        </p:spPr>
        <p:txBody>
          <a:bodyPr>
            <a:normAutofit/>
          </a:bodyPr>
          <a:lstStyle/>
          <a:p>
            <a:pPr marL="87313" indent="15875">
              <a:buNone/>
            </a:pPr>
            <a:r>
              <a:rPr lang="en-GB" dirty="0" smtClean="0">
                <a:solidFill>
                  <a:srgbClr val="00B050"/>
                </a:solidFill>
                <a:latin typeface="Verdana" pitchFamily="34" charset="0"/>
                <a:ea typeface="Verdana" pitchFamily="34" charset="0"/>
                <a:cs typeface="Verdana" pitchFamily="34" charset="0"/>
              </a:rPr>
              <a:t>With every item you buy, you are contributing to the education of a child in need: EUR 5 = books and stationary for 1 child for 1 year.</a:t>
            </a:r>
          </a:p>
          <a:p>
            <a:pPr marL="87313" indent="15875">
              <a:buNone/>
            </a:pPr>
            <a:endParaRPr lang="en-GB" dirty="0" smtClean="0">
              <a:solidFill>
                <a:srgbClr val="00B050"/>
              </a:solidFill>
              <a:latin typeface="Verdana" pitchFamily="34" charset="0"/>
              <a:ea typeface="Verdana" pitchFamily="34" charset="0"/>
              <a:cs typeface="Verdana" pitchFamily="34" charset="0"/>
            </a:endParaRPr>
          </a:p>
          <a:p>
            <a:pPr marL="87313" indent="15875">
              <a:buNone/>
            </a:pPr>
            <a:r>
              <a:rPr lang="en-GB" dirty="0" smtClean="0">
                <a:solidFill>
                  <a:srgbClr val="00B050"/>
                </a:solidFill>
                <a:latin typeface="Verdana" pitchFamily="34" charset="0"/>
                <a:ea typeface="Verdana" pitchFamily="34" charset="0"/>
                <a:cs typeface="Verdana" pitchFamily="34" charset="0"/>
              </a:rPr>
              <a:t>By buying this item, you are supporting education of a child in need: EUR 3 = a pair of shoes for 1 child</a:t>
            </a:r>
          </a:p>
          <a:p>
            <a:pPr marL="87313" indent="15875">
              <a:buNone/>
            </a:pPr>
            <a:endParaRPr lang="en-GB" dirty="0" smtClean="0">
              <a:solidFill>
                <a:srgbClr val="00B050"/>
              </a:solidFill>
              <a:latin typeface="Verdana" pitchFamily="34" charset="0"/>
              <a:ea typeface="Verdana" pitchFamily="34" charset="0"/>
              <a:cs typeface="Verdana" pitchFamily="34" charset="0"/>
            </a:endParaRPr>
          </a:p>
          <a:p>
            <a:pPr marL="87313" indent="15875">
              <a:buNone/>
            </a:pPr>
            <a:endParaRPr lang="en-GB" dirty="0" smtClean="0">
              <a:solidFill>
                <a:srgbClr val="00B050"/>
              </a:solidFill>
              <a:latin typeface="Verdana" pitchFamily="34" charset="0"/>
              <a:ea typeface="Verdana" pitchFamily="34" charset="0"/>
              <a:cs typeface="Verdana" pitchFamily="34" charset="0"/>
            </a:endParaRPr>
          </a:p>
          <a:p>
            <a:pPr marL="87313" indent="15875">
              <a:buNone/>
            </a:pPr>
            <a:endParaRPr lang="en-GB" dirty="0" smtClean="0">
              <a:solidFill>
                <a:srgbClr val="00B050"/>
              </a:solidFill>
              <a:latin typeface="Verdana" pitchFamily="34" charset="0"/>
              <a:ea typeface="Verdana" pitchFamily="34" charset="0"/>
              <a:cs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34082"/>
          </a:xfrm>
        </p:spPr>
        <p:txBody>
          <a:bodyPr/>
          <a:lstStyle/>
          <a:p>
            <a:pPr>
              <a:tabLst>
                <a:tab pos="4660900" algn="l"/>
              </a:tabLst>
            </a:pPr>
            <a:r>
              <a:rPr lang="en-GB" dirty="0" smtClean="0">
                <a:solidFill>
                  <a:srgbClr val="00B050"/>
                </a:solidFill>
                <a:latin typeface="Impact" pitchFamily="34" charset="0"/>
                <a:ea typeface="Verdana" pitchFamily="34" charset="0"/>
                <a:cs typeface="Verdana" pitchFamily="34" charset="0"/>
              </a:rPr>
              <a:t>The problem – Child Labour</a:t>
            </a:r>
            <a:endParaRPr lang="en-GB" dirty="0"/>
          </a:p>
        </p:txBody>
      </p:sp>
      <p:sp>
        <p:nvSpPr>
          <p:cNvPr id="3" name="Content Placeholder 2"/>
          <p:cNvSpPr>
            <a:spLocks noGrp="1"/>
          </p:cNvSpPr>
          <p:nvPr>
            <p:ph idx="1"/>
          </p:nvPr>
        </p:nvSpPr>
        <p:spPr>
          <a:xfrm>
            <a:off x="457200" y="692696"/>
            <a:ext cx="3898776" cy="5433467"/>
          </a:xfrm>
        </p:spPr>
        <p:txBody>
          <a:bodyPr>
            <a:noAutofit/>
          </a:bodyPr>
          <a:lstStyle/>
          <a:p>
            <a:endParaRPr lang="en-GB" sz="2800" dirty="0" smtClean="0">
              <a:solidFill>
                <a:srgbClr val="00B050"/>
              </a:solidFill>
              <a:latin typeface="Verdana" pitchFamily="34" charset="0"/>
              <a:ea typeface="Verdana" pitchFamily="34" charset="0"/>
              <a:cs typeface="Verdana" pitchFamily="34" charset="0"/>
            </a:endParaRPr>
          </a:p>
          <a:p>
            <a:r>
              <a:rPr lang="en-GB" sz="2800" dirty="0" smtClean="0">
                <a:solidFill>
                  <a:srgbClr val="00B050"/>
                </a:solidFill>
              </a:rPr>
              <a:t>ILO- Global number of children in child labour </a:t>
            </a:r>
            <a:r>
              <a:rPr lang="en-GB" sz="2800" b="1" dirty="0" smtClean="0">
                <a:solidFill>
                  <a:srgbClr val="00B050"/>
                </a:solidFill>
              </a:rPr>
              <a:t>168 million children</a:t>
            </a:r>
            <a:endParaRPr lang="en-GB" sz="2800" dirty="0" smtClean="0">
              <a:solidFill>
                <a:srgbClr val="00B050"/>
              </a:solidFill>
              <a:latin typeface="Verdana" pitchFamily="34" charset="0"/>
              <a:ea typeface="Verdana" pitchFamily="34" charset="0"/>
              <a:cs typeface="Verdana" pitchFamily="34" charset="0"/>
            </a:endParaRPr>
          </a:p>
          <a:p>
            <a:endParaRPr lang="en-GB" sz="2800" dirty="0" smtClean="0">
              <a:solidFill>
                <a:srgbClr val="00B050"/>
              </a:solidFill>
              <a:latin typeface="Verdana" pitchFamily="34" charset="0"/>
              <a:ea typeface="Verdana" pitchFamily="34" charset="0"/>
              <a:cs typeface="Verdana" pitchFamily="34" charset="0"/>
            </a:endParaRPr>
          </a:p>
          <a:p>
            <a:endParaRPr lang="en-GB" sz="2800" dirty="0" smtClean="0">
              <a:solidFill>
                <a:srgbClr val="00B050"/>
              </a:solidFill>
              <a:latin typeface="Verdana" pitchFamily="34" charset="0"/>
              <a:ea typeface="Verdana" pitchFamily="34" charset="0"/>
              <a:cs typeface="Verdana" pitchFamily="34" charset="0"/>
            </a:endParaRPr>
          </a:p>
          <a:p>
            <a:pPr>
              <a:buNone/>
            </a:pPr>
            <a:endParaRPr lang="en-GB" sz="2800" dirty="0" smtClean="0">
              <a:solidFill>
                <a:srgbClr val="00B050"/>
              </a:solidFill>
              <a:latin typeface="Verdana" pitchFamily="34" charset="0"/>
              <a:ea typeface="Verdana" pitchFamily="34" charset="0"/>
              <a:cs typeface="Verdana" pitchFamily="34" charset="0"/>
            </a:endParaRPr>
          </a:p>
        </p:txBody>
      </p:sp>
      <p:pic>
        <p:nvPicPr>
          <p:cNvPr id="1026" name="Picture 2" descr="C:\Users\rvillalo\AppData\Local\Microsoft\Windows\Temporary Internet Files\Content.Outlook\THIRU5VO\wcms_474511.jpg"/>
          <p:cNvPicPr>
            <a:picLocks noChangeAspect="1" noChangeArrowheads="1"/>
          </p:cNvPicPr>
          <p:nvPr/>
        </p:nvPicPr>
        <p:blipFill>
          <a:blip r:embed="rId2"/>
          <a:srcRect/>
          <a:stretch>
            <a:fillRect/>
          </a:stretch>
        </p:blipFill>
        <p:spPr bwMode="auto">
          <a:xfrm>
            <a:off x="683568" y="2636912"/>
            <a:ext cx="3716181" cy="2232248"/>
          </a:xfrm>
          <a:prstGeom prst="rect">
            <a:avLst/>
          </a:prstGeom>
          <a:noFill/>
        </p:spPr>
      </p:pic>
      <p:pic>
        <p:nvPicPr>
          <p:cNvPr id="5" name="Picture 4"/>
          <p:cNvPicPr>
            <a:picLocks noChangeAspect="1" noChangeArrowheads="1"/>
          </p:cNvPicPr>
          <p:nvPr/>
        </p:nvPicPr>
        <p:blipFill>
          <a:blip r:embed="rId3"/>
          <a:srcRect l="19250" t="22047" r="64562" b="27209"/>
          <a:stretch>
            <a:fillRect/>
          </a:stretch>
        </p:blipFill>
        <p:spPr bwMode="auto">
          <a:xfrm>
            <a:off x="4788024" y="692696"/>
            <a:ext cx="3744416" cy="4192589"/>
          </a:xfrm>
          <a:prstGeom prst="rect">
            <a:avLst/>
          </a:prstGeom>
          <a:noFill/>
          <a:ln w="1">
            <a:noFill/>
            <a:miter lim="800000"/>
            <a:headEnd/>
            <a:tailEnd type="none" w="med" len="med"/>
          </a:ln>
          <a:effectLst/>
        </p:spPr>
      </p:pic>
      <p:sp>
        <p:nvSpPr>
          <p:cNvPr id="12" name="TextBox 11"/>
          <p:cNvSpPr txBox="1"/>
          <p:nvPr/>
        </p:nvSpPr>
        <p:spPr>
          <a:xfrm>
            <a:off x="4788024" y="5157192"/>
            <a:ext cx="3744416" cy="1754326"/>
          </a:xfrm>
          <a:prstGeom prst="rect">
            <a:avLst/>
          </a:prstGeom>
          <a:noFill/>
        </p:spPr>
        <p:txBody>
          <a:bodyPr wrap="square" rtlCol="0">
            <a:spAutoFit/>
          </a:bodyPr>
          <a:lstStyle/>
          <a:p>
            <a:r>
              <a:rPr lang="en-GB" dirty="0" smtClean="0">
                <a:hlinkClick r:id="rId4"/>
              </a:rPr>
              <a:t>Italy</a:t>
            </a:r>
            <a:r>
              <a:rPr lang="en-GB" dirty="0" smtClean="0"/>
              <a:t>, </a:t>
            </a:r>
            <a:r>
              <a:rPr lang="en-GB" dirty="0" smtClean="0">
                <a:hlinkClick r:id="rId5"/>
              </a:rPr>
              <a:t>Spain</a:t>
            </a:r>
            <a:r>
              <a:rPr lang="en-GB" dirty="0" smtClean="0"/>
              <a:t>, </a:t>
            </a:r>
            <a:r>
              <a:rPr lang="en-GB" dirty="0" smtClean="0">
                <a:hlinkClick r:id="rId6"/>
              </a:rPr>
              <a:t>Greece</a:t>
            </a:r>
            <a:r>
              <a:rPr lang="en-GB" dirty="0" smtClean="0"/>
              <a:t>, </a:t>
            </a:r>
            <a:r>
              <a:rPr lang="en-GB" dirty="0" smtClean="0">
                <a:hlinkClick r:id="rId7"/>
              </a:rPr>
              <a:t>Portugal</a:t>
            </a:r>
            <a:r>
              <a:rPr lang="en-GB" dirty="0" smtClean="0"/>
              <a:t>, </a:t>
            </a:r>
            <a:r>
              <a:rPr lang="en-GB" dirty="0" smtClean="0">
                <a:hlinkClick r:id="rId8"/>
              </a:rPr>
              <a:t>Serbia</a:t>
            </a:r>
            <a:r>
              <a:rPr lang="en-GB" dirty="0" smtClean="0"/>
              <a:t>, </a:t>
            </a:r>
            <a:r>
              <a:rPr lang="en-GB" dirty="0" smtClean="0">
                <a:hlinkClick r:id="rId9"/>
              </a:rPr>
              <a:t>Croatia</a:t>
            </a:r>
            <a:r>
              <a:rPr lang="en-GB" dirty="0" smtClean="0"/>
              <a:t>, </a:t>
            </a:r>
            <a:r>
              <a:rPr lang="en-GB" dirty="0" smtClean="0">
                <a:hlinkClick r:id="rId10"/>
              </a:rPr>
              <a:t>Bosnia and Herzegovina</a:t>
            </a:r>
            <a:r>
              <a:rPr lang="en-GB" dirty="0" smtClean="0"/>
              <a:t>, </a:t>
            </a:r>
            <a:r>
              <a:rPr lang="en-GB" dirty="0" smtClean="0">
                <a:hlinkClick r:id="rId11"/>
              </a:rPr>
              <a:t>Albania</a:t>
            </a:r>
            <a:r>
              <a:rPr lang="en-GB" dirty="0" smtClean="0"/>
              <a:t>, </a:t>
            </a:r>
            <a:r>
              <a:rPr lang="en-GB" dirty="0" smtClean="0">
                <a:hlinkClick r:id="rId12"/>
              </a:rPr>
              <a:t>Macedonia</a:t>
            </a:r>
            <a:r>
              <a:rPr lang="en-GB" dirty="0" smtClean="0"/>
              <a:t>, </a:t>
            </a:r>
            <a:r>
              <a:rPr lang="en-GB" dirty="0" smtClean="0">
                <a:hlinkClick r:id="rId13"/>
              </a:rPr>
              <a:t>Slovenia</a:t>
            </a:r>
            <a:r>
              <a:rPr lang="en-GB" dirty="0" smtClean="0"/>
              <a:t>, </a:t>
            </a:r>
            <a:r>
              <a:rPr lang="en-GB" dirty="0" smtClean="0">
                <a:hlinkClick r:id="rId14"/>
              </a:rPr>
              <a:t>Montenegro</a:t>
            </a:r>
            <a:r>
              <a:rPr lang="en-GB" dirty="0" smtClean="0"/>
              <a:t>, </a:t>
            </a:r>
            <a:r>
              <a:rPr lang="en-GB" dirty="0" smtClean="0">
                <a:hlinkClick r:id="rId15"/>
              </a:rPr>
              <a:t>Malta</a:t>
            </a:r>
            <a:r>
              <a:rPr lang="en-GB" dirty="0" smtClean="0"/>
              <a:t>, </a:t>
            </a:r>
            <a:r>
              <a:rPr lang="en-GB" dirty="0" smtClean="0">
                <a:hlinkClick r:id="rId16"/>
              </a:rPr>
              <a:t>Andorra</a:t>
            </a:r>
            <a:r>
              <a:rPr lang="en-GB" dirty="0" smtClean="0"/>
              <a:t>, </a:t>
            </a:r>
            <a:r>
              <a:rPr lang="en-GB" dirty="0" smtClean="0">
                <a:hlinkClick r:id="rId17"/>
              </a:rPr>
              <a:t>Gibraltar</a:t>
            </a:r>
            <a:r>
              <a:rPr lang="en-GB" dirty="0" smtClean="0"/>
              <a:t>, </a:t>
            </a:r>
            <a:r>
              <a:rPr lang="en-GB" dirty="0" smtClean="0">
                <a:hlinkClick r:id="rId18"/>
              </a:rPr>
              <a:t>San Marino</a:t>
            </a:r>
            <a:r>
              <a:rPr lang="en-GB" dirty="0" smtClean="0"/>
              <a:t>, </a:t>
            </a:r>
            <a:r>
              <a:rPr lang="en-GB" dirty="0" smtClean="0">
                <a:hlinkClick r:id="rId19"/>
              </a:rPr>
              <a:t>Holy See</a:t>
            </a:r>
            <a:r>
              <a:rPr lang="en-GB" dirty="0" smtClean="0"/>
              <a:t> </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78098"/>
          </a:xfrm>
        </p:spPr>
        <p:txBody>
          <a:bodyPr/>
          <a:lstStyle/>
          <a:p>
            <a:r>
              <a:rPr lang="en-GB" dirty="0" smtClean="0">
                <a:solidFill>
                  <a:srgbClr val="00B050"/>
                </a:solidFill>
                <a:latin typeface="Impact" pitchFamily="34" charset="0"/>
                <a:ea typeface="Verdana" pitchFamily="34" charset="0"/>
                <a:cs typeface="Verdana" pitchFamily="34" charset="0"/>
              </a:rPr>
              <a:t>The problem – Fast Fashion</a:t>
            </a:r>
            <a:endParaRPr lang="en-GB" dirty="0"/>
          </a:p>
        </p:txBody>
      </p:sp>
      <p:sp>
        <p:nvSpPr>
          <p:cNvPr id="3" name="Content Placeholder 2"/>
          <p:cNvSpPr>
            <a:spLocks noGrp="1"/>
          </p:cNvSpPr>
          <p:nvPr>
            <p:ph idx="1"/>
          </p:nvPr>
        </p:nvSpPr>
        <p:spPr>
          <a:xfrm>
            <a:off x="457200" y="836712"/>
            <a:ext cx="8229600" cy="5289451"/>
          </a:xfrm>
        </p:spPr>
        <p:txBody>
          <a:bodyPr>
            <a:normAutofit/>
          </a:bodyPr>
          <a:lstStyle/>
          <a:p>
            <a:r>
              <a:rPr lang="en-GB" sz="2400" b="1" dirty="0" smtClean="0">
                <a:solidFill>
                  <a:srgbClr val="00B050"/>
                </a:solidFill>
                <a:latin typeface="Verdana" pitchFamily="34" charset="0"/>
                <a:ea typeface="Verdana" pitchFamily="34" charset="0"/>
                <a:cs typeface="Verdana" pitchFamily="34" charset="0"/>
              </a:rPr>
              <a:t>The second polluter in the world, after oil. Some facts:</a:t>
            </a:r>
          </a:p>
          <a:p>
            <a:pPr indent="15875">
              <a:buNone/>
            </a:pPr>
            <a:r>
              <a:rPr lang="en-GB" sz="2400" dirty="0" smtClean="0">
                <a:solidFill>
                  <a:srgbClr val="00B050"/>
                </a:solidFill>
                <a:latin typeface="Verdana" pitchFamily="34" charset="0"/>
                <a:ea typeface="Verdana" pitchFamily="34" charset="0"/>
                <a:cs typeface="Verdana" pitchFamily="34" charset="0"/>
              </a:rPr>
              <a:t>- 2.700 litres of water to make a T-shirt</a:t>
            </a:r>
          </a:p>
          <a:p>
            <a:pPr indent="15875">
              <a:buNone/>
            </a:pPr>
            <a:endParaRPr lang="en-GB" sz="2400" dirty="0" smtClean="0">
              <a:solidFill>
                <a:srgbClr val="00B050"/>
              </a:solidFill>
              <a:latin typeface="Verdana" pitchFamily="34" charset="0"/>
              <a:ea typeface="Verdana" pitchFamily="34" charset="0"/>
              <a:cs typeface="Verdana" pitchFamily="34" charset="0"/>
            </a:endParaRPr>
          </a:p>
          <a:p>
            <a:pPr indent="15875">
              <a:buNone/>
            </a:pPr>
            <a:r>
              <a:rPr lang="en-GB" sz="2400" dirty="0" smtClean="0">
                <a:solidFill>
                  <a:srgbClr val="00B050"/>
                </a:solidFill>
                <a:latin typeface="Verdana" pitchFamily="34" charset="0"/>
                <a:ea typeface="Verdana" pitchFamily="34" charset="0"/>
                <a:cs typeface="Verdana" pitchFamily="34" charset="0"/>
              </a:rPr>
              <a:t>- 11.000 litres of water to make a pair of jeans</a:t>
            </a:r>
          </a:p>
          <a:p>
            <a:pPr indent="15875">
              <a:buNone/>
            </a:pPr>
            <a:endParaRPr lang="en-GB" sz="2400" dirty="0" smtClean="0">
              <a:solidFill>
                <a:srgbClr val="00B050"/>
              </a:solidFill>
              <a:latin typeface="Verdana" pitchFamily="34" charset="0"/>
              <a:ea typeface="Verdana" pitchFamily="34" charset="0"/>
              <a:cs typeface="Verdana" pitchFamily="34" charset="0"/>
            </a:endParaRPr>
          </a:p>
          <a:p>
            <a:pPr indent="15875">
              <a:buNone/>
            </a:pPr>
            <a:r>
              <a:rPr lang="en-GB" sz="2400" dirty="0" smtClean="0">
                <a:solidFill>
                  <a:srgbClr val="00B050"/>
                </a:solidFill>
                <a:latin typeface="Verdana" pitchFamily="34" charset="0"/>
                <a:ea typeface="Verdana" pitchFamily="34" charset="0"/>
                <a:cs typeface="Verdana" pitchFamily="34" charset="0"/>
              </a:rPr>
              <a:t>- More than 150 billion garments are produced annually, enough to provide 20 new garments to every person on the planet, every year.</a:t>
            </a:r>
          </a:p>
          <a:p>
            <a:pPr indent="15875">
              <a:buNone/>
            </a:pPr>
            <a:endParaRPr lang="en-GB" sz="2400" dirty="0" smtClean="0">
              <a:solidFill>
                <a:srgbClr val="00B050"/>
              </a:solidFill>
              <a:latin typeface="Verdana" pitchFamily="34" charset="0"/>
              <a:ea typeface="Verdana" pitchFamily="34" charset="0"/>
              <a:cs typeface="Verdana" pitchFamily="34" charset="0"/>
            </a:endParaRPr>
          </a:p>
          <a:p>
            <a:pPr indent="15875">
              <a:buNone/>
            </a:pPr>
            <a:r>
              <a:rPr lang="en-GB" sz="2400" dirty="0" smtClean="0">
                <a:solidFill>
                  <a:srgbClr val="00B050"/>
                </a:solidFill>
                <a:latin typeface="Verdana" pitchFamily="34" charset="0"/>
                <a:ea typeface="Verdana" pitchFamily="34" charset="0"/>
                <a:cs typeface="Verdana" pitchFamily="34" charset="0"/>
              </a:rPr>
              <a:t>- Cotton is the world’s single largest pesticide-consuming crop, using 24% of all insecticides and 11% of all pesticides globally, adversely affecting soil and water.</a:t>
            </a:r>
            <a:br>
              <a:rPr lang="en-GB" sz="2400" dirty="0" smtClean="0">
                <a:solidFill>
                  <a:srgbClr val="00B050"/>
                </a:solidFill>
                <a:latin typeface="Verdana" pitchFamily="34" charset="0"/>
                <a:ea typeface="Verdana" pitchFamily="34" charset="0"/>
                <a:cs typeface="Verdana" pitchFamily="34" charset="0"/>
              </a:rPr>
            </a:br>
            <a:endParaRPr lang="en-GB" sz="2400" dirty="0">
              <a:solidFill>
                <a:srgbClr val="00B050"/>
              </a:solidFill>
              <a:latin typeface="Verdana" pitchFamily="34" charset="0"/>
              <a:ea typeface="Verdana" pitchFamily="34" charset="0"/>
              <a:cs typeface="Verdan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717032"/>
            <a:ext cx="7772400" cy="2478137"/>
          </a:xfrm>
        </p:spPr>
        <p:txBody>
          <a:bodyPr>
            <a:normAutofit/>
          </a:bodyPr>
          <a:lstStyle/>
          <a:p>
            <a:r>
              <a:rPr lang="en-GB" sz="3200" dirty="0" smtClean="0">
                <a:solidFill>
                  <a:srgbClr val="00B050"/>
                </a:solidFill>
                <a:latin typeface="Verdana" pitchFamily="34" charset="0"/>
                <a:ea typeface="Verdana" pitchFamily="34" charset="0"/>
                <a:cs typeface="Verdana" pitchFamily="34" charset="0"/>
              </a:rPr>
              <a:t>By donating a % of profits to NGOs working on child elimination program and supporting education</a:t>
            </a:r>
            <a:endParaRPr lang="en-GB" sz="3200" dirty="0"/>
          </a:p>
        </p:txBody>
      </p:sp>
      <p:sp>
        <p:nvSpPr>
          <p:cNvPr id="3" name="Subtitle 2"/>
          <p:cNvSpPr>
            <a:spLocks noGrp="1"/>
          </p:cNvSpPr>
          <p:nvPr>
            <p:ph type="subTitle" idx="1"/>
          </p:nvPr>
        </p:nvSpPr>
        <p:spPr>
          <a:xfrm>
            <a:off x="1259632" y="1052736"/>
            <a:ext cx="6480720" cy="2232248"/>
          </a:xfrm>
        </p:spPr>
        <p:txBody>
          <a:bodyPr/>
          <a:lstStyle/>
          <a:p>
            <a:r>
              <a:rPr lang="en-GB" dirty="0" smtClean="0">
                <a:solidFill>
                  <a:srgbClr val="00B050"/>
                </a:solidFill>
                <a:latin typeface="Verdana" pitchFamily="34" charset="0"/>
                <a:ea typeface="Verdana" pitchFamily="34" charset="0"/>
                <a:cs typeface="Verdana" pitchFamily="34" charset="0"/>
              </a:rPr>
              <a:t>We want to give a difference experience of buying.</a:t>
            </a:r>
          </a:p>
          <a:p>
            <a:r>
              <a:rPr lang="en-GB" dirty="0" smtClean="0">
                <a:solidFill>
                  <a:srgbClr val="00B050"/>
                </a:solidFill>
                <a:latin typeface="Verdana" pitchFamily="34" charset="0"/>
                <a:ea typeface="Verdana" pitchFamily="34" charset="0"/>
                <a:cs typeface="Verdana" pitchFamily="34" charset="0"/>
              </a:rPr>
              <a:t> By knowing the impact </a:t>
            </a:r>
            <a:r>
              <a:rPr lang="en-GB" dirty="0" smtClean="0">
                <a:solidFill>
                  <a:srgbClr val="00B050"/>
                </a:solidFill>
                <a:latin typeface="Verdana" pitchFamily="34" charset="0"/>
                <a:ea typeface="Verdana" pitchFamily="34" charset="0"/>
                <a:cs typeface="Verdana" pitchFamily="34" charset="0"/>
              </a:rPr>
              <a:t>the donations have and </a:t>
            </a:r>
            <a:r>
              <a:rPr lang="en-GB" dirty="0" smtClean="0">
                <a:solidFill>
                  <a:srgbClr val="00B050"/>
                </a:solidFill>
                <a:latin typeface="Verdana" pitchFamily="34" charset="0"/>
                <a:ea typeface="Verdana" pitchFamily="34" charset="0"/>
                <a:cs typeface="Verdana" pitchFamily="34" charset="0"/>
              </a:rPr>
              <a:t>with sustainable clothing</a:t>
            </a:r>
          </a:p>
          <a:p>
            <a:endParaRPr lang="en-GB" dirty="0" smtClean="0">
              <a:solidFill>
                <a:srgbClr val="00B050"/>
              </a:solidFill>
              <a:latin typeface="Verdana" pitchFamily="34" charset="0"/>
              <a:ea typeface="Verdana" pitchFamily="34" charset="0"/>
              <a:cs typeface="Verdana" pitchFamily="34" charset="0"/>
            </a:endParaRPr>
          </a:p>
          <a:p>
            <a:endParaRPr lang="en-GB" dirty="0"/>
          </a:p>
        </p:txBody>
      </p:sp>
      <p:sp>
        <p:nvSpPr>
          <p:cNvPr id="4" name="Rectangle 3"/>
          <p:cNvSpPr/>
          <p:nvPr/>
        </p:nvSpPr>
        <p:spPr>
          <a:xfrm>
            <a:off x="2962514" y="116632"/>
            <a:ext cx="3203056" cy="646331"/>
          </a:xfrm>
          <a:prstGeom prst="rect">
            <a:avLst/>
          </a:prstGeom>
        </p:spPr>
        <p:txBody>
          <a:bodyPr wrap="none">
            <a:spAutoFit/>
          </a:bodyPr>
          <a:lstStyle/>
          <a:p>
            <a:pPr algn="ctr"/>
            <a:r>
              <a:rPr lang="en-GB" sz="3600" dirty="0" smtClean="0">
                <a:solidFill>
                  <a:srgbClr val="00B050"/>
                </a:solidFill>
                <a:latin typeface="Impact" pitchFamily="34" charset="0"/>
                <a:ea typeface="Verdana" pitchFamily="34" charset="0"/>
                <a:cs typeface="Verdana" pitchFamily="34" charset="0"/>
              </a:rPr>
              <a:t>The Opportunity</a:t>
            </a:r>
            <a:endParaRPr lang="en-GB"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1"/>
            <a:ext cx="8676456" cy="576064"/>
          </a:xfrm>
        </p:spPr>
        <p:txBody>
          <a:bodyPr>
            <a:noAutofit/>
          </a:bodyPr>
          <a:lstStyle/>
          <a:p>
            <a:r>
              <a:rPr lang="en-GB" sz="3600" dirty="0" smtClean="0">
                <a:solidFill>
                  <a:srgbClr val="00B050"/>
                </a:solidFill>
                <a:latin typeface="Impact" pitchFamily="34" charset="0"/>
              </a:rPr>
              <a:t>The solution</a:t>
            </a:r>
            <a:endParaRPr lang="en-GB" sz="3600" dirty="0"/>
          </a:p>
        </p:txBody>
      </p:sp>
      <p:sp>
        <p:nvSpPr>
          <p:cNvPr id="3" name="Subtitle 2"/>
          <p:cNvSpPr>
            <a:spLocks noGrp="1"/>
          </p:cNvSpPr>
          <p:nvPr>
            <p:ph type="subTitle" idx="1"/>
          </p:nvPr>
        </p:nvSpPr>
        <p:spPr>
          <a:xfrm>
            <a:off x="0" y="980728"/>
            <a:ext cx="8892480" cy="5877272"/>
          </a:xfrm>
        </p:spPr>
        <p:txBody>
          <a:bodyPr>
            <a:normAutofit/>
          </a:bodyPr>
          <a:lstStyle/>
          <a:p>
            <a:pPr algn="l"/>
            <a:r>
              <a:rPr lang="en-GB" sz="2400" dirty="0" smtClean="0">
                <a:solidFill>
                  <a:srgbClr val="00B050"/>
                </a:solidFill>
              </a:rPr>
              <a:t>- </a:t>
            </a:r>
            <a:r>
              <a:rPr lang="en-GB" sz="2200" dirty="0" smtClean="0">
                <a:solidFill>
                  <a:srgbClr val="00B050"/>
                </a:solidFill>
              </a:rPr>
              <a:t>The need to have a better world and contribute to sustainability</a:t>
            </a:r>
          </a:p>
          <a:p>
            <a:pPr algn="l"/>
            <a:endParaRPr lang="en-GB" sz="2200" dirty="0" smtClean="0">
              <a:solidFill>
                <a:srgbClr val="00B050"/>
              </a:solidFill>
            </a:endParaRPr>
          </a:p>
          <a:p>
            <a:pPr algn="l"/>
            <a:r>
              <a:rPr lang="en-GB" sz="2200" dirty="0" smtClean="0">
                <a:solidFill>
                  <a:srgbClr val="00B050"/>
                </a:solidFill>
              </a:rPr>
              <a:t>- The need to make people more conscious about their consumption habits, as they are victims, and make them aware of the impact that their consumptions have on the world and the adverse effects to their health and well-being. </a:t>
            </a:r>
          </a:p>
          <a:p>
            <a:pPr algn="l"/>
            <a:endParaRPr lang="en-GB" sz="2200" dirty="0" smtClean="0">
              <a:solidFill>
                <a:srgbClr val="00B050"/>
              </a:solidFill>
            </a:endParaRPr>
          </a:p>
          <a:p>
            <a:pPr algn="l"/>
            <a:r>
              <a:rPr lang="en-GB" sz="2200" dirty="0" smtClean="0">
                <a:solidFill>
                  <a:srgbClr val="00B050"/>
                </a:solidFill>
              </a:rPr>
              <a:t>- The need to increase awareness about sustainability</a:t>
            </a:r>
          </a:p>
          <a:p>
            <a:pPr algn="l"/>
            <a:endParaRPr lang="en-GB" sz="2200" dirty="0" smtClean="0">
              <a:solidFill>
                <a:srgbClr val="00B050"/>
              </a:solidFill>
            </a:endParaRPr>
          </a:p>
          <a:p>
            <a:pPr algn="l"/>
            <a:r>
              <a:rPr lang="en-GB" sz="2200" dirty="0" smtClean="0">
                <a:solidFill>
                  <a:srgbClr val="00B050"/>
                </a:solidFill>
              </a:rPr>
              <a:t>- The need to increase awareness about social impact with a simple and tangible idea</a:t>
            </a:r>
          </a:p>
          <a:p>
            <a:pPr algn="l"/>
            <a:endParaRPr lang="en-GB" sz="2200" dirty="0" smtClean="0">
              <a:solidFill>
                <a:srgbClr val="00B050"/>
              </a:solidFill>
            </a:endParaRPr>
          </a:p>
          <a:p>
            <a:pPr algn="l"/>
            <a:r>
              <a:rPr lang="en-GB" sz="2200" dirty="0" smtClean="0">
                <a:solidFill>
                  <a:srgbClr val="00B050"/>
                </a:solidFill>
              </a:rPr>
              <a:t>- The need to promote social and environmental performance, transparency and accountability, buy doing business as a force for good.</a:t>
            </a:r>
          </a:p>
          <a:p>
            <a:pPr algn="l"/>
            <a:endParaRPr lang="en-GB" sz="2200" dirty="0">
              <a:solidFill>
                <a:srgbClr val="00B050"/>
              </a:solidFill>
              <a:latin typeface="Verdana" pitchFamily="34" charset="0"/>
              <a:ea typeface="Verdana" pitchFamily="34" charset="0"/>
              <a:cs typeface="Verdan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dirty="0" smtClean="0">
                <a:solidFill>
                  <a:srgbClr val="00B050"/>
                </a:solidFill>
                <a:latin typeface="Impact" pitchFamily="34" charset="0"/>
              </a:rPr>
              <a:t> The  implementation</a:t>
            </a:r>
            <a:endParaRPr lang="en-GB" dirty="0"/>
          </a:p>
        </p:txBody>
      </p:sp>
      <p:sp>
        <p:nvSpPr>
          <p:cNvPr id="3" name="Content Placeholder 2"/>
          <p:cNvSpPr>
            <a:spLocks noGrp="1"/>
          </p:cNvSpPr>
          <p:nvPr>
            <p:ph idx="1"/>
          </p:nvPr>
        </p:nvSpPr>
        <p:spPr>
          <a:xfrm>
            <a:off x="457200" y="1052736"/>
            <a:ext cx="8229600" cy="5073427"/>
          </a:xfrm>
        </p:spPr>
        <p:txBody>
          <a:bodyPr/>
          <a:lstStyle/>
          <a:p>
            <a:pPr indent="15875">
              <a:buNone/>
            </a:pPr>
            <a:r>
              <a:rPr lang="en-GB" dirty="0" smtClean="0">
                <a:solidFill>
                  <a:srgbClr val="00B050"/>
                </a:solidFill>
                <a:latin typeface="Verdana" pitchFamily="34" charset="0"/>
                <a:ea typeface="Verdana" pitchFamily="34" charset="0"/>
                <a:cs typeface="Verdana" pitchFamily="34" charset="0"/>
              </a:rPr>
              <a:t>1st State:</a:t>
            </a:r>
          </a:p>
          <a:p>
            <a:pPr indent="15875">
              <a:buNone/>
            </a:pPr>
            <a:r>
              <a:rPr lang="en-GB" dirty="0" smtClean="0">
                <a:solidFill>
                  <a:srgbClr val="00B050"/>
                </a:solidFill>
                <a:latin typeface="Verdana" pitchFamily="34" charset="0"/>
                <a:ea typeface="Verdana" pitchFamily="34" charset="0"/>
                <a:cs typeface="Verdana" pitchFamily="34" charset="0"/>
              </a:rPr>
              <a:t>A online platform to sell the company’s own line of sustainable fashion </a:t>
            </a:r>
            <a:r>
              <a:rPr lang="en-GB" dirty="0" smtClean="0">
                <a:solidFill>
                  <a:srgbClr val="00B050"/>
                </a:solidFill>
                <a:latin typeface="Verdana" pitchFamily="34" charset="0"/>
                <a:ea typeface="Verdana" pitchFamily="34" charset="0"/>
                <a:cs typeface="Verdana" pitchFamily="34" charset="0"/>
              </a:rPr>
              <a:t>products</a:t>
            </a:r>
            <a:endParaRPr lang="en-GB" dirty="0" smtClean="0">
              <a:solidFill>
                <a:srgbClr val="00B050"/>
              </a:solidFill>
              <a:latin typeface="Verdana" pitchFamily="34" charset="0"/>
              <a:ea typeface="Verdana" pitchFamily="34" charset="0"/>
              <a:cs typeface="Verdana" pitchFamily="34" charset="0"/>
            </a:endParaRPr>
          </a:p>
          <a:p>
            <a:endParaRPr lang="en-GB" dirty="0" smtClean="0">
              <a:solidFill>
                <a:srgbClr val="00B050"/>
              </a:solidFill>
              <a:latin typeface="Verdana" pitchFamily="34" charset="0"/>
              <a:ea typeface="Verdana" pitchFamily="34" charset="0"/>
              <a:cs typeface="Verdana" pitchFamily="34" charset="0"/>
            </a:endParaRPr>
          </a:p>
          <a:p>
            <a:pPr indent="15875">
              <a:buNone/>
            </a:pPr>
            <a:r>
              <a:rPr lang="en-GB" dirty="0" smtClean="0">
                <a:solidFill>
                  <a:srgbClr val="00B050"/>
                </a:solidFill>
                <a:latin typeface="Verdana" pitchFamily="34" charset="0"/>
                <a:ea typeface="Verdana" pitchFamily="34" charset="0"/>
                <a:cs typeface="Verdana" pitchFamily="34" charset="0"/>
              </a:rPr>
              <a:t>Sell sustainable independent fashion designers clothing</a:t>
            </a:r>
          </a:p>
          <a:p>
            <a:endParaRPr lang="en-GB" dirty="0" smtClean="0">
              <a:solidFill>
                <a:srgbClr val="00B050"/>
              </a:solidFill>
              <a:latin typeface="Verdana" pitchFamily="34" charset="0"/>
              <a:ea typeface="Verdana" pitchFamily="34" charset="0"/>
              <a:cs typeface="Verdana"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2587</TotalTime>
  <Words>1254</Words>
  <Application>Microsoft Office PowerPoint</Application>
  <PresentationFormat>On-screen Show (4:3)</PresentationFormat>
  <Paragraphs>206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CONCEPT OF THE BUSINESS IS THE PURPOSE</vt:lpstr>
      <vt:lpstr>AGENDA</vt:lpstr>
      <vt:lpstr>THE CONCEPT</vt:lpstr>
      <vt:lpstr>Our slogan</vt:lpstr>
      <vt:lpstr>The problem – Child Labour</vt:lpstr>
      <vt:lpstr>The problem – Fast Fashion</vt:lpstr>
      <vt:lpstr>By donating a % of profits to NGOs working on child elimination program and supporting education</vt:lpstr>
      <vt:lpstr>The solution</vt:lpstr>
      <vt:lpstr> The  implementation</vt:lpstr>
      <vt:lpstr> The  implementation</vt:lpstr>
      <vt:lpstr>The Implementation</vt:lpstr>
      <vt:lpstr>The market and the customer </vt:lpstr>
      <vt:lpstr>The competition</vt:lpstr>
      <vt:lpstr>Slide 14</vt:lpstr>
      <vt:lpstr>Market challenges</vt:lpstr>
      <vt:lpstr>Market plan</vt:lpstr>
      <vt:lpstr>Annexes </vt:lpstr>
      <vt:lpstr>Slide 18</vt:lpstr>
      <vt:lpstr>The mission</vt:lpstr>
      <vt:lpstr>The mission</vt:lpstr>
      <vt:lpstr>The mission</vt:lpstr>
      <vt:lpstr>OUR IDEOLOGY </vt:lpstr>
      <vt:lpstr>B Corporation</vt:lpstr>
    </vt:vector>
  </TitlesOfParts>
  <Company>Macquarie Group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CONCEPT</dc:title>
  <dc:creator>rvillalo</dc:creator>
  <cp:lastModifiedBy>rvillalo</cp:lastModifiedBy>
  <cp:revision>151</cp:revision>
  <dcterms:created xsi:type="dcterms:W3CDTF">2016-04-08T12:32:11Z</dcterms:created>
  <dcterms:modified xsi:type="dcterms:W3CDTF">2016-07-06T18:45:03Z</dcterms:modified>
</cp:coreProperties>
</file>